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6858000" cx="12192000"/>
  <p:notesSz cx="6858000" cy="12192000"/>
  <p:embeddedFontLst>
    <p:embeddedFont>
      <p:font typeface="Montserrat"/>
      <p:regular r:id="rId35"/>
      <p:bold r:id="rId36"/>
      <p:italic r:id="rId37"/>
      <p:boldItalic r:id="rId38"/>
    </p:embeddedFont>
    <p:embeddedFont>
      <p:font typeface="Merriweather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6F12718-6EF3-4FCC-9286-BC4FC27D7BFA}">
  <a:tblStyle styleId="{66F12718-6EF3-4FCC-9286-BC4FC27D7BFA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erriweather-bold.fntdata"/><Relationship Id="rId20" Type="http://schemas.openxmlformats.org/officeDocument/2006/relationships/slide" Target="slides/slide15.xml"/><Relationship Id="rId42" Type="http://schemas.openxmlformats.org/officeDocument/2006/relationships/font" Target="fonts/Merriweather-boldItalic.fntdata"/><Relationship Id="rId41" Type="http://schemas.openxmlformats.org/officeDocument/2006/relationships/font" Target="fonts/Merriweather-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Montserrat-regular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Montserrat-italic.fntdata"/><Relationship Id="rId14" Type="http://schemas.openxmlformats.org/officeDocument/2006/relationships/slide" Target="slides/slide9.xml"/><Relationship Id="rId36" Type="http://schemas.openxmlformats.org/officeDocument/2006/relationships/font" Target="fonts/Montserrat-bold.fntdata"/><Relationship Id="rId17" Type="http://schemas.openxmlformats.org/officeDocument/2006/relationships/slide" Target="slides/slide12.xml"/><Relationship Id="rId39" Type="http://schemas.openxmlformats.org/officeDocument/2006/relationships/font" Target="fonts/Merriweather-regular.fntdata"/><Relationship Id="rId16" Type="http://schemas.openxmlformats.org/officeDocument/2006/relationships/slide" Target="slides/slide11.xml"/><Relationship Id="rId38" Type="http://schemas.openxmlformats.org/officeDocument/2006/relationships/font" Target="fonts/Montserrat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" name="Google Shape;1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9" name="Google Shape;339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1" name="Google Shape;40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8" name="Google Shape;46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3" name="Google Shape;50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1" name="Google Shape;561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7" name="Google Shape;587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5" name="Google Shape;645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1" name="Google Shape;711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6" name="Google Shape;756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7" name="Google Shape;757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6" name="Google Shape;786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7" name="Google Shape;787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" name="Google Shape;2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4" name="Google Shape;814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5" name="Google Shape;815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8" name="Google Shape;868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9" name="Google Shape;869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1" name="Google Shape;901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2" name="Google Shape;902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3" name="Google Shape;943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4" name="Google Shape;944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2" name="Google Shape;972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3" name="Google Shape;973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9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1" name="Google Shape;1031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2" name="Google Shape;1032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5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7" name="Google Shape;1057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8" name="Google Shape;1058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8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0" name="Google Shape;1090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1" name="Google Shape;1091;p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4" name="Google Shape;1114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5" name="Google Shape;1115;p2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2" name="Google Shape;1182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3" name="Google Shape;1183;p2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5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20" Type="http://schemas.openxmlformats.org/officeDocument/2006/relationships/image" Target="../media/image25.png"/><Relationship Id="rId11" Type="http://schemas.openxmlformats.org/officeDocument/2006/relationships/image" Target="../media/image67.png"/><Relationship Id="rId10" Type="http://schemas.openxmlformats.org/officeDocument/2006/relationships/image" Target="../media/image94.png"/><Relationship Id="rId13" Type="http://schemas.openxmlformats.org/officeDocument/2006/relationships/image" Target="../media/image108.png"/><Relationship Id="rId12" Type="http://schemas.openxmlformats.org/officeDocument/2006/relationships/image" Target="../media/image10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0.png"/><Relationship Id="rId4" Type="http://schemas.openxmlformats.org/officeDocument/2006/relationships/image" Target="../media/image9.png"/><Relationship Id="rId9" Type="http://schemas.openxmlformats.org/officeDocument/2006/relationships/image" Target="../media/image118.png"/><Relationship Id="rId15" Type="http://schemas.openxmlformats.org/officeDocument/2006/relationships/image" Target="../media/image114.png"/><Relationship Id="rId14" Type="http://schemas.openxmlformats.org/officeDocument/2006/relationships/image" Target="../media/image113.png"/><Relationship Id="rId17" Type="http://schemas.openxmlformats.org/officeDocument/2006/relationships/image" Target="../media/image111.png"/><Relationship Id="rId16" Type="http://schemas.openxmlformats.org/officeDocument/2006/relationships/image" Target="../media/image105.png"/><Relationship Id="rId5" Type="http://schemas.openxmlformats.org/officeDocument/2006/relationships/image" Target="../media/image71.png"/><Relationship Id="rId19" Type="http://schemas.openxmlformats.org/officeDocument/2006/relationships/image" Target="../media/image15.png"/><Relationship Id="rId6" Type="http://schemas.openxmlformats.org/officeDocument/2006/relationships/image" Target="../media/image116.png"/><Relationship Id="rId18" Type="http://schemas.openxmlformats.org/officeDocument/2006/relationships/image" Target="../media/image120.png"/><Relationship Id="rId7" Type="http://schemas.openxmlformats.org/officeDocument/2006/relationships/image" Target="../media/image119.png"/><Relationship Id="rId8" Type="http://schemas.openxmlformats.org/officeDocument/2006/relationships/image" Target="../media/image101.png"/></Relationships>
</file>

<file path=ppt/slides/_rels/slide11.xml.rels><?xml version="1.0" encoding="UTF-8" standalone="yes"?><Relationships xmlns="http://schemas.openxmlformats.org/package/2006/relationships"><Relationship Id="rId20" Type="http://schemas.openxmlformats.org/officeDocument/2006/relationships/image" Target="../media/image25.png"/><Relationship Id="rId11" Type="http://schemas.openxmlformats.org/officeDocument/2006/relationships/image" Target="../media/image130.png"/><Relationship Id="rId10" Type="http://schemas.openxmlformats.org/officeDocument/2006/relationships/image" Target="../media/image124.png"/><Relationship Id="rId13" Type="http://schemas.openxmlformats.org/officeDocument/2006/relationships/image" Target="../media/image126.png"/><Relationship Id="rId12" Type="http://schemas.openxmlformats.org/officeDocument/2006/relationships/image" Target="../media/image12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0.png"/><Relationship Id="rId4" Type="http://schemas.openxmlformats.org/officeDocument/2006/relationships/image" Target="../media/image9.png"/><Relationship Id="rId9" Type="http://schemas.openxmlformats.org/officeDocument/2006/relationships/image" Target="../media/image121.png"/><Relationship Id="rId15" Type="http://schemas.openxmlformats.org/officeDocument/2006/relationships/image" Target="../media/image131.png"/><Relationship Id="rId14" Type="http://schemas.openxmlformats.org/officeDocument/2006/relationships/image" Target="../media/image134.png"/><Relationship Id="rId17" Type="http://schemas.openxmlformats.org/officeDocument/2006/relationships/image" Target="../media/image148.png"/><Relationship Id="rId16" Type="http://schemas.openxmlformats.org/officeDocument/2006/relationships/image" Target="../media/image136.png"/><Relationship Id="rId5" Type="http://schemas.openxmlformats.org/officeDocument/2006/relationships/image" Target="../media/image109.png"/><Relationship Id="rId19" Type="http://schemas.openxmlformats.org/officeDocument/2006/relationships/image" Target="../media/image15.png"/><Relationship Id="rId6" Type="http://schemas.openxmlformats.org/officeDocument/2006/relationships/image" Target="../media/image122.png"/><Relationship Id="rId18" Type="http://schemas.openxmlformats.org/officeDocument/2006/relationships/image" Target="../media/image139.png"/><Relationship Id="rId7" Type="http://schemas.openxmlformats.org/officeDocument/2006/relationships/image" Target="../media/image119.png"/><Relationship Id="rId8" Type="http://schemas.openxmlformats.org/officeDocument/2006/relationships/image" Target="../media/image125.png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49.png"/><Relationship Id="rId10" Type="http://schemas.openxmlformats.org/officeDocument/2006/relationships/image" Target="../media/image156.png"/><Relationship Id="rId13" Type="http://schemas.openxmlformats.org/officeDocument/2006/relationships/image" Target="../media/image154.png"/><Relationship Id="rId12" Type="http://schemas.openxmlformats.org/officeDocument/2006/relationships/image" Target="../media/image9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0.png"/><Relationship Id="rId4" Type="http://schemas.openxmlformats.org/officeDocument/2006/relationships/image" Target="../media/image9.png"/><Relationship Id="rId9" Type="http://schemas.openxmlformats.org/officeDocument/2006/relationships/image" Target="../media/image98.png"/><Relationship Id="rId14" Type="http://schemas.openxmlformats.org/officeDocument/2006/relationships/image" Target="../media/image15.png"/><Relationship Id="rId5" Type="http://schemas.openxmlformats.org/officeDocument/2006/relationships/image" Target="../media/image33.png"/><Relationship Id="rId6" Type="http://schemas.openxmlformats.org/officeDocument/2006/relationships/image" Target="../media/image145.png"/><Relationship Id="rId7" Type="http://schemas.openxmlformats.org/officeDocument/2006/relationships/image" Target="../media/image140.png"/><Relationship Id="rId8" Type="http://schemas.openxmlformats.org/officeDocument/2006/relationships/image" Target="../media/image142.png"/></Relationships>
</file>

<file path=ppt/slides/_rels/slide13.xml.rels><?xml version="1.0" encoding="UTF-8" standalone="yes"?><Relationships xmlns="http://schemas.openxmlformats.org/package/2006/relationships"><Relationship Id="rId20" Type="http://schemas.openxmlformats.org/officeDocument/2006/relationships/image" Target="../media/image169.png"/><Relationship Id="rId11" Type="http://schemas.openxmlformats.org/officeDocument/2006/relationships/image" Target="../media/image164.png"/><Relationship Id="rId10" Type="http://schemas.openxmlformats.org/officeDocument/2006/relationships/image" Target="../media/image159.png"/><Relationship Id="rId21" Type="http://schemas.openxmlformats.org/officeDocument/2006/relationships/image" Target="../media/image15.png"/><Relationship Id="rId13" Type="http://schemas.openxmlformats.org/officeDocument/2006/relationships/image" Target="../media/image158.png"/><Relationship Id="rId12" Type="http://schemas.openxmlformats.org/officeDocument/2006/relationships/image" Target="../media/image15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0.png"/><Relationship Id="rId4" Type="http://schemas.openxmlformats.org/officeDocument/2006/relationships/image" Target="../media/image154.png"/><Relationship Id="rId9" Type="http://schemas.openxmlformats.org/officeDocument/2006/relationships/image" Target="../media/image161.png"/><Relationship Id="rId15" Type="http://schemas.openxmlformats.org/officeDocument/2006/relationships/image" Target="../media/image162.png"/><Relationship Id="rId14" Type="http://schemas.openxmlformats.org/officeDocument/2006/relationships/image" Target="../media/image163.png"/><Relationship Id="rId17" Type="http://schemas.openxmlformats.org/officeDocument/2006/relationships/image" Target="../media/image111.png"/><Relationship Id="rId16" Type="http://schemas.openxmlformats.org/officeDocument/2006/relationships/image" Target="../media/image173.png"/><Relationship Id="rId5" Type="http://schemas.openxmlformats.org/officeDocument/2006/relationships/image" Target="../media/image9.png"/><Relationship Id="rId19" Type="http://schemas.openxmlformats.org/officeDocument/2006/relationships/image" Target="../media/image69.png"/><Relationship Id="rId6" Type="http://schemas.openxmlformats.org/officeDocument/2006/relationships/image" Target="../media/image152.png"/><Relationship Id="rId18" Type="http://schemas.openxmlformats.org/officeDocument/2006/relationships/image" Target="../media/image176.png"/><Relationship Id="rId7" Type="http://schemas.openxmlformats.org/officeDocument/2006/relationships/image" Target="../media/image119.png"/><Relationship Id="rId8" Type="http://schemas.openxmlformats.org/officeDocument/2006/relationships/image" Target="../media/image160.png"/></Relationships>
</file>

<file path=ppt/slides/_rels/slide14.xml.rels><?xml version="1.0" encoding="UTF-8" standalone="yes"?><Relationships xmlns="http://schemas.openxmlformats.org/package/2006/relationships"><Relationship Id="rId11" Type="http://schemas.openxmlformats.org/officeDocument/2006/relationships/image" Target="../media/image174.png"/><Relationship Id="rId10" Type="http://schemas.openxmlformats.org/officeDocument/2006/relationships/image" Target="../media/image184.png"/><Relationship Id="rId13" Type="http://schemas.openxmlformats.org/officeDocument/2006/relationships/image" Target="../media/image15.png"/><Relationship Id="rId12" Type="http://schemas.openxmlformats.org/officeDocument/2006/relationships/image" Target="../media/image19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89.png"/><Relationship Id="rId4" Type="http://schemas.openxmlformats.org/officeDocument/2006/relationships/image" Target="../media/image182.png"/><Relationship Id="rId9" Type="http://schemas.openxmlformats.org/officeDocument/2006/relationships/image" Target="../media/image284.png"/><Relationship Id="rId5" Type="http://schemas.openxmlformats.org/officeDocument/2006/relationships/image" Target="../media/image181.png"/><Relationship Id="rId6" Type="http://schemas.openxmlformats.org/officeDocument/2006/relationships/image" Target="../media/image178.png"/><Relationship Id="rId7" Type="http://schemas.openxmlformats.org/officeDocument/2006/relationships/image" Target="../media/image175.png"/><Relationship Id="rId8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image" Target="../media/image34.png"/><Relationship Id="rId10" Type="http://schemas.openxmlformats.org/officeDocument/2006/relationships/image" Target="../media/image199.png"/><Relationship Id="rId13" Type="http://schemas.openxmlformats.org/officeDocument/2006/relationships/image" Target="../media/image65.png"/><Relationship Id="rId12" Type="http://schemas.openxmlformats.org/officeDocument/2006/relationships/image" Target="../media/image20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0.png"/><Relationship Id="rId4" Type="http://schemas.openxmlformats.org/officeDocument/2006/relationships/image" Target="../media/image9.png"/><Relationship Id="rId9" Type="http://schemas.openxmlformats.org/officeDocument/2006/relationships/image" Target="../media/image188.png"/><Relationship Id="rId15" Type="http://schemas.openxmlformats.org/officeDocument/2006/relationships/image" Target="../media/image67.png"/><Relationship Id="rId14" Type="http://schemas.openxmlformats.org/officeDocument/2006/relationships/image" Target="../media/image196.png"/><Relationship Id="rId17" Type="http://schemas.openxmlformats.org/officeDocument/2006/relationships/image" Target="../media/image203.png"/><Relationship Id="rId16" Type="http://schemas.openxmlformats.org/officeDocument/2006/relationships/image" Target="../media/image105.png"/><Relationship Id="rId5" Type="http://schemas.openxmlformats.org/officeDocument/2006/relationships/image" Target="../media/image71.png"/><Relationship Id="rId6" Type="http://schemas.openxmlformats.org/officeDocument/2006/relationships/image" Target="../media/image60.png"/><Relationship Id="rId18" Type="http://schemas.openxmlformats.org/officeDocument/2006/relationships/image" Target="../media/image25.png"/><Relationship Id="rId7" Type="http://schemas.openxmlformats.org/officeDocument/2006/relationships/image" Target="../media/image186.png"/><Relationship Id="rId8" Type="http://schemas.openxmlformats.org/officeDocument/2006/relationships/image" Target="../media/image193.png"/></Relationships>
</file>

<file path=ppt/slides/_rels/slide16.xml.rels><?xml version="1.0" encoding="UTF-8" standalone="yes"?><Relationships xmlns="http://schemas.openxmlformats.org/package/2006/relationships"><Relationship Id="rId20" Type="http://schemas.openxmlformats.org/officeDocument/2006/relationships/image" Target="../media/image222.png"/><Relationship Id="rId11" Type="http://schemas.openxmlformats.org/officeDocument/2006/relationships/image" Target="../media/image209.png"/><Relationship Id="rId22" Type="http://schemas.openxmlformats.org/officeDocument/2006/relationships/image" Target="../media/image25.png"/><Relationship Id="rId10" Type="http://schemas.openxmlformats.org/officeDocument/2006/relationships/image" Target="../media/image193.png"/><Relationship Id="rId21" Type="http://schemas.openxmlformats.org/officeDocument/2006/relationships/image" Target="../media/image15.png"/><Relationship Id="rId13" Type="http://schemas.openxmlformats.org/officeDocument/2006/relationships/image" Target="../media/image199.png"/><Relationship Id="rId12" Type="http://schemas.openxmlformats.org/officeDocument/2006/relationships/image" Target="../media/image2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Relationship Id="rId4" Type="http://schemas.openxmlformats.org/officeDocument/2006/relationships/image" Target="../media/image198.png"/><Relationship Id="rId9" Type="http://schemas.openxmlformats.org/officeDocument/2006/relationships/image" Target="../media/image206.png"/><Relationship Id="rId15" Type="http://schemas.openxmlformats.org/officeDocument/2006/relationships/image" Target="../media/image212.png"/><Relationship Id="rId14" Type="http://schemas.openxmlformats.org/officeDocument/2006/relationships/image" Target="../media/image216.png"/><Relationship Id="rId17" Type="http://schemas.openxmlformats.org/officeDocument/2006/relationships/image" Target="../media/image211.png"/><Relationship Id="rId16" Type="http://schemas.openxmlformats.org/officeDocument/2006/relationships/image" Target="../media/image215.png"/><Relationship Id="rId5" Type="http://schemas.openxmlformats.org/officeDocument/2006/relationships/image" Target="../media/image207.png"/><Relationship Id="rId19" Type="http://schemas.openxmlformats.org/officeDocument/2006/relationships/image" Target="../media/image219.png"/><Relationship Id="rId6" Type="http://schemas.openxmlformats.org/officeDocument/2006/relationships/image" Target="../media/image119.png"/><Relationship Id="rId18" Type="http://schemas.openxmlformats.org/officeDocument/2006/relationships/image" Target="../media/image214.png"/><Relationship Id="rId7" Type="http://schemas.openxmlformats.org/officeDocument/2006/relationships/image" Target="../media/image210.png"/><Relationship Id="rId8" Type="http://schemas.openxmlformats.org/officeDocument/2006/relationships/image" Target="../media/image118.png"/></Relationships>
</file>

<file path=ppt/slides/_rels/slide17.xml.rels><?xml version="1.0" encoding="UTF-8" standalone="yes"?><Relationships xmlns="http://schemas.openxmlformats.org/package/2006/relationships"><Relationship Id="rId11" Type="http://schemas.openxmlformats.org/officeDocument/2006/relationships/image" Target="../media/image219.png"/><Relationship Id="rId10" Type="http://schemas.openxmlformats.org/officeDocument/2006/relationships/image" Target="../media/image225.png"/><Relationship Id="rId13" Type="http://schemas.openxmlformats.org/officeDocument/2006/relationships/image" Target="../media/image232.png"/><Relationship Id="rId12" Type="http://schemas.openxmlformats.org/officeDocument/2006/relationships/image" Target="../media/image23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60.png"/><Relationship Id="rId4" Type="http://schemas.openxmlformats.org/officeDocument/2006/relationships/image" Target="../media/image9.png"/><Relationship Id="rId9" Type="http://schemas.openxmlformats.org/officeDocument/2006/relationships/image" Target="../media/image230.png"/><Relationship Id="rId15" Type="http://schemas.openxmlformats.org/officeDocument/2006/relationships/image" Target="../media/image233.png"/><Relationship Id="rId14" Type="http://schemas.openxmlformats.org/officeDocument/2006/relationships/image" Target="../media/image234.png"/><Relationship Id="rId16" Type="http://schemas.openxmlformats.org/officeDocument/2006/relationships/image" Target="../media/image15.png"/><Relationship Id="rId5" Type="http://schemas.openxmlformats.org/officeDocument/2006/relationships/image" Target="../media/image220.png"/><Relationship Id="rId6" Type="http://schemas.openxmlformats.org/officeDocument/2006/relationships/image" Target="../media/image119.png"/><Relationship Id="rId7" Type="http://schemas.openxmlformats.org/officeDocument/2006/relationships/image" Target="../media/image231.png"/><Relationship Id="rId8" Type="http://schemas.openxmlformats.org/officeDocument/2006/relationships/image" Target="../media/image226.png"/></Relationships>
</file>

<file path=ppt/slides/_rels/slide18.xml.rels><?xml version="1.0" encoding="UTF-8" standalone="yes"?><Relationships xmlns="http://schemas.openxmlformats.org/package/2006/relationships"><Relationship Id="rId11" Type="http://schemas.openxmlformats.org/officeDocument/2006/relationships/image" Target="../media/image249.png"/><Relationship Id="rId10" Type="http://schemas.openxmlformats.org/officeDocument/2006/relationships/image" Target="../media/image244.pn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Relationship Id="rId4" Type="http://schemas.openxmlformats.org/officeDocument/2006/relationships/image" Target="../media/image237.png"/><Relationship Id="rId9" Type="http://schemas.openxmlformats.org/officeDocument/2006/relationships/image" Target="../media/image242.png"/><Relationship Id="rId5" Type="http://schemas.openxmlformats.org/officeDocument/2006/relationships/image" Target="../media/image238.png"/><Relationship Id="rId6" Type="http://schemas.openxmlformats.org/officeDocument/2006/relationships/image" Target="../media/image235.png"/><Relationship Id="rId7" Type="http://schemas.openxmlformats.org/officeDocument/2006/relationships/image" Target="../media/image245.png"/><Relationship Id="rId8" Type="http://schemas.openxmlformats.org/officeDocument/2006/relationships/image" Target="../media/image240.png"/></Relationships>
</file>

<file path=ppt/slides/_rels/slide19.xml.rels><?xml version="1.0" encoding="UTF-8" standalone="yes"?><Relationships xmlns="http://schemas.openxmlformats.org/package/2006/relationships"><Relationship Id="rId11" Type="http://schemas.openxmlformats.org/officeDocument/2006/relationships/image" Target="../media/image256.png"/><Relationship Id="rId10" Type="http://schemas.openxmlformats.org/officeDocument/2006/relationships/image" Target="../media/image253.png"/><Relationship Id="rId13" Type="http://schemas.openxmlformats.org/officeDocument/2006/relationships/image" Target="../media/image191.png"/><Relationship Id="rId12" Type="http://schemas.openxmlformats.org/officeDocument/2006/relationships/image" Target="../media/image25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0.png"/><Relationship Id="rId4" Type="http://schemas.openxmlformats.org/officeDocument/2006/relationships/image" Target="../media/image154.png"/><Relationship Id="rId9" Type="http://schemas.openxmlformats.org/officeDocument/2006/relationships/image" Target="../media/image259.png"/><Relationship Id="rId14" Type="http://schemas.openxmlformats.org/officeDocument/2006/relationships/image" Target="../media/image15.png"/><Relationship Id="rId5" Type="http://schemas.openxmlformats.org/officeDocument/2006/relationships/image" Target="../media/image250.png"/><Relationship Id="rId6" Type="http://schemas.openxmlformats.org/officeDocument/2006/relationships/image" Target="../media/image251.png"/><Relationship Id="rId7" Type="http://schemas.openxmlformats.org/officeDocument/2006/relationships/image" Target="../media/image246.png"/><Relationship Id="rId8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20" Type="http://schemas.openxmlformats.org/officeDocument/2006/relationships/image" Target="../media/image4.jpg"/><Relationship Id="rId11" Type="http://schemas.openxmlformats.org/officeDocument/2006/relationships/image" Target="../media/image17.png"/><Relationship Id="rId22" Type="http://schemas.openxmlformats.org/officeDocument/2006/relationships/image" Target="../media/image25.png"/><Relationship Id="rId10" Type="http://schemas.openxmlformats.org/officeDocument/2006/relationships/image" Target="../media/image7.png"/><Relationship Id="rId21" Type="http://schemas.openxmlformats.org/officeDocument/2006/relationships/image" Target="../media/image16.png"/><Relationship Id="rId13" Type="http://schemas.openxmlformats.org/officeDocument/2006/relationships/image" Target="../media/image13.png"/><Relationship Id="rId1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6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5" Type="http://schemas.openxmlformats.org/officeDocument/2006/relationships/image" Target="../media/image12.png"/><Relationship Id="rId14" Type="http://schemas.openxmlformats.org/officeDocument/2006/relationships/image" Target="../media/image8.png"/><Relationship Id="rId17" Type="http://schemas.openxmlformats.org/officeDocument/2006/relationships/image" Target="../media/image1.png"/><Relationship Id="rId16" Type="http://schemas.openxmlformats.org/officeDocument/2006/relationships/image" Target="../media/image3.png"/><Relationship Id="rId5" Type="http://schemas.openxmlformats.org/officeDocument/2006/relationships/image" Target="../media/image33.png"/><Relationship Id="rId19" Type="http://schemas.openxmlformats.org/officeDocument/2006/relationships/image" Target="../media/image6.png"/><Relationship Id="rId6" Type="http://schemas.openxmlformats.org/officeDocument/2006/relationships/image" Target="../media/image5.png"/><Relationship Id="rId18" Type="http://schemas.openxmlformats.org/officeDocument/2006/relationships/image" Target="../media/image54.png"/><Relationship Id="rId7" Type="http://schemas.openxmlformats.org/officeDocument/2006/relationships/image" Target="../media/image10.png"/><Relationship Id="rId8" Type="http://schemas.openxmlformats.org/officeDocument/2006/relationships/image" Target="../media/image20.png"/></Relationships>
</file>

<file path=ppt/slides/_rels/slide20.xml.rels><?xml version="1.0" encoding="UTF-8" standalone="yes"?><Relationships xmlns="http://schemas.openxmlformats.org/package/2006/relationships"><Relationship Id="rId11" Type="http://schemas.openxmlformats.org/officeDocument/2006/relationships/image" Target="../media/image267.png"/><Relationship Id="rId10" Type="http://schemas.openxmlformats.org/officeDocument/2006/relationships/image" Target="../media/image266.png"/><Relationship Id="rId13" Type="http://schemas.openxmlformats.org/officeDocument/2006/relationships/image" Target="../media/image273.png"/><Relationship Id="rId12" Type="http://schemas.openxmlformats.org/officeDocument/2006/relationships/image" Target="../media/image27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0.png"/><Relationship Id="rId4" Type="http://schemas.openxmlformats.org/officeDocument/2006/relationships/image" Target="../media/image9.png"/><Relationship Id="rId9" Type="http://schemas.openxmlformats.org/officeDocument/2006/relationships/image" Target="../media/image268.png"/><Relationship Id="rId15" Type="http://schemas.openxmlformats.org/officeDocument/2006/relationships/image" Target="../media/image276.png"/><Relationship Id="rId14" Type="http://schemas.openxmlformats.org/officeDocument/2006/relationships/image" Target="../media/image274.png"/><Relationship Id="rId17" Type="http://schemas.openxmlformats.org/officeDocument/2006/relationships/image" Target="../media/image15.png"/><Relationship Id="rId16" Type="http://schemas.openxmlformats.org/officeDocument/2006/relationships/image" Target="../media/image25.png"/><Relationship Id="rId5" Type="http://schemas.openxmlformats.org/officeDocument/2006/relationships/image" Target="../media/image71.png"/><Relationship Id="rId6" Type="http://schemas.openxmlformats.org/officeDocument/2006/relationships/image" Target="../media/image261.png"/><Relationship Id="rId7" Type="http://schemas.openxmlformats.org/officeDocument/2006/relationships/image" Target="../media/image262.png"/><Relationship Id="rId8" Type="http://schemas.openxmlformats.org/officeDocument/2006/relationships/image" Target="../media/image264.png"/></Relationships>
</file>

<file path=ppt/slides/_rels/slide21.xml.rels><?xml version="1.0" encoding="UTF-8" standalone="yes"?><Relationships xmlns="http://schemas.openxmlformats.org/package/2006/relationships"><Relationship Id="rId11" Type="http://schemas.openxmlformats.org/officeDocument/2006/relationships/image" Target="../media/image287.png"/><Relationship Id="rId10" Type="http://schemas.openxmlformats.org/officeDocument/2006/relationships/image" Target="../media/image279.png"/><Relationship Id="rId13" Type="http://schemas.openxmlformats.org/officeDocument/2006/relationships/image" Target="../media/image15.png"/><Relationship Id="rId12" Type="http://schemas.openxmlformats.org/officeDocument/2006/relationships/image" Target="../media/image28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0.png"/><Relationship Id="rId4" Type="http://schemas.openxmlformats.org/officeDocument/2006/relationships/image" Target="../media/image9.png"/><Relationship Id="rId9" Type="http://schemas.openxmlformats.org/officeDocument/2006/relationships/image" Target="../media/image283.png"/><Relationship Id="rId5" Type="http://schemas.openxmlformats.org/officeDocument/2006/relationships/image" Target="../media/image280.png"/><Relationship Id="rId6" Type="http://schemas.openxmlformats.org/officeDocument/2006/relationships/image" Target="../media/image98.png"/><Relationship Id="rId7" Type="http://schemas.openxmlformats.org/officeDocument/2006/relationships/image" Target="../media/image282.png"/><Relationship Id="rId8" Type="http://schemas.openxmlformats.org/officeDocument/2006/relationships/image" Target="../media/image281.png"/></Relationships>
</file>

<file path=ppt/slides/_rels/slide22.xml.rels><?xml version="1.0" encoding="UTF-8" standalone="yes"?><Relationships xmlns="http://schemas.openxmlformats.org/package/2006/relationships"><Relationship Id="rId11" Type="http://schemas.openxmlformats.org/officeDocument/2006/relationships/image" Target="../media/image293.png"/><Relationship Id="rId10" Type="http://schemas.openxmlformats.org/officeDocument/2006/relationships/image" Target="../media/image299.png"/><Relationship Id="rId13" Type="http://schemas.openxmlformats.org/officeDocument/2006/relationships/image" Target="../media/image296.png"/><Relationship Id="rId12" Type="http://schemas.openxmlformats.org/officeDocument/2006/relationships/image" Target="../media/image30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60.png"/><Relationship Id="rId4" Type="http://schemas.openxmlformats.org/officeDocument/2006/relationships/image" Target="../media/image9.png"/><Relationship Id="rId9" Type="http://schemas.openxmlformats.org/officeDocument/2006/relationships/image" Target="../media/image307.png"/><Relationship Id="rId15" Type="http://schemas.openxmlformats.org/officeDocument/2006/relationships/image" Target="../media/image15.png"/><Relationship Id="rId14" Type="http://schemas.openxmlformats.org/officeDocument/2006/relationships/image" Target="../media/image294.png"/><Relationship Id="rId16" Type="http://schemas.openxmlformats.org/officeDocument/2006/relationships/image" Target="../media/image25.png"/><Relationship Id="rId5" Type="http://schemas.openxmlformats.org/officeDocument/2006/relationships/image" Target="../media/image291.png"/><Relationship Id="rId6" Type="http://schemas.openxmlformats.org/officeDocument/2006/relationships/image" Target="../media/image289.png"/><Relationship Id="rId7" Type="http://schemas.openxmlformats.org/officeDocument/2006/relationships/image" Target="../media/image290.png"/><Relationship Id="rId8" Type="http://schemas.openxmlformats.org/officeDocument/2006/relationships/image" Target="../media/image292.png"/></Relationships>
</file>

<file path=ppt/slides/_rels/slide23.xml.rels><?xml version="1.0" encoding="UTF-8" standalone="yes"?><Relationships xmlns="http://schemas.openxmlformats.org/package/2006/relationships"><Relationship Id="rId11" Type="http://schemas.openxmlformats.org/officeDocument/2006/relationships/image" Target="../media/image311.png"/><Relationship Id="rId10" Type="http://schemas.openxmlformats.org/officeDocument/2006/relationships/image" Target="../media/image305.png"/><Relationship Id="rId13" Type="http://schemas.openxmlformats.org/officeDocument/2006/relationships/image" Target="../media/image310.png"/><Relationship Id="rId12" Type="http://schemas.openxmlformats.org/officeDocument/2006/relationships/image" Target="../media/image30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60.png"/><Relationship Id="rId4" Type="http://schemas.openxmlformats.org/officeDocument/2006/relationships/image" Target="../media/image154.png"/><Relationship Id="rId9" Type="http://schemas.openxmlformats.org/officeDocument/2006/relationships/image" Target="../media/image312.png"/><Relationship Id="rId14" Type="http://schemas.openxmlformats.org/officeDocument/2006/relationships/image" Target="../media/image15.png"/><Relationship Id="rId5" Type="http://schemas.openxmlformats.org/officeDocument/2006/relationships/image" Target="../media/image300.png"/><Relationship Id="rId6" Type="http://schemas.openxmlformats.org/officeDocument/2006/relationships/image" Target="../media/image304.png"/><Relationship Id="rId7" Type="http://schemas.openxmlformats.org/officeDocument/2006/relationships/image" Target="../media/image301.png"/><Relationship Id="rId8" Type="http://schemas.openxmlformats.org/officeDocument/2006/relationships/image" Target="../media/image9.png"/></Relationships>
</file>

<file path=ppt/slides/_rels/slide24.xml.rels><?xml version="1.0" encoding="UTF-8" standalone="yes"?><Relationships xmlns="http://schemas.openxmlformats.org/package/2006/relationships"><Relationship Id="rId20" Type="http://schemas.openxmlformats.org/officeDocument/2006/relationships/image" Target="../media/image15.png"/><Relationship Id="rId11" Type="http://schemas.openxmlformats.org/officeDocument/2006/relationships/image" Target="../media/image320.png"/><Relationship Id="rId10" Type="http://schemas.openxmlformats.org/officeDocument/2006/relationships/image" Target="../media/image319.png"/><Relationship Id="rId13" Type="http://schemas.openxmlformats.org/officeDocument/2006/relationships/image" Target="../media/image323.png"/><Relationship Id="rId12" Type="http://schemas.openxmlformats.org/officeDocument/2006/relationships/image" Target="../media/image32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0.png"/><Relationship Id="rId4" Type="http://schemas.openxmlformats.org/officeDocument/2006/relationships/image" Target="../media/image9.png"/><Relationship Id="rId9" Type="http://schemas.openxmlformats.org/officeDocument/2006/relationships/image" Target="../media/image318.png"/><Relationship Id="rId15" Type="http://schemas.openxmlformats.org/officeDocument/2006/relationships/image" Target="../media/image327.png"/><Relationship Id="rId14" Type="http://schemas.openxmlformats.org/officeDocument/2006/relationships/image" Target="../media/image65.png"/><Relationship Id="rId17" Type="http://schemas.openxmlformats.org/officeDocument/2006/relationships/image" Target="../media/image326.png"/><Relationship Id="rId16" Type="http://schemas.openxmlformats.org/officeDocument/2006/relationships/image" Target="../media/image328.png"/><Relationship Id="rId5" Type="http://schemas.openxmlformats.org/officeDocument/2006/relationships/image" Target="../media/image109.png"/><Relationship Id="rId19" Type="http://schemas.openxmlformats.org/officeDocument/2006/relationships/image" Target="../media/image25.png"/><Relationship Id="rId6" Type="http://schemas.openxmlformats.org/officeDocument/2006/relationships/image" Target="../media/image317.png"/><Relationship Id="rId18" Type="http://schemas.openxmlformats.org/officeDocument/2006/relationships/image" Target="../media/image329.png"/><Relationship Id="rId7" Type="http://schemas.openxmlformats.org/officeDocument/2006/relationships/image" Target="../media/image316.png"/><Relationship Id="rId8" Type="http://schemas.openxmlformats.org/officeDocument/2006/relationships/image" Target="../media/image315.png"/></Relationships>
</file>

<file path=ppt/slides/_rels/slide25.xml.rels><?xml version="1.0" encoding="UTF-8" standalone="yes"?><Relationships xmlns="http://schemas.openxmlformats.org/package/2006/relationships"><Relationship Id="rId11" Type="http://schemas.openxmlformats.org/officeDocument/2006/relationships/image" Target="../media/image340.png"/><Relationship Id="rId10" Type="http://schemas.openxmlformats.org/officeDocument/2006/relationships/image" Target="../media/image339.png"/><Relationship Id="rId13" Type="http://schemas.openxmlformats.org/officeDocument/2006/relationships/image" Target="../media/image15.png"/><Relationship Id="rId12" Type="http://schemas.openxmlformats.org/officeDocument/2006/relationships/image" Target="../media/image34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0.png"/><Relationship Id="rId4" Type="http://schemas.openxmlformats.org/officeDocument/2006/relationships/image" Target="../media/image154.png"/><Relationship Id="rId9" Type="http://schemas.openxmlformats.org/officeDocument/2006/relationships/image" Target="../media/image335.png"/><Relationship Id="rId5" Type="http://schemas.openxmlformats.org/officeDocument/2006/relationships/image" Target="../media/image333.png"/><Relationship Id="rId6" Type="http://schemas.openxmlformats.org/officeDocument/2006/relationships/image" Target="../media/image178.png"/><Relationship Id="rId7" Type="http://schemas.openxmlformats.org/officeDocument/2006/relationships/image" Target="../media/image334.png"/><Relationship Id="rId8" Type="http://schemas.openxmlformats.org/officeDocument/2006/relationships/image" Target="../media/image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0.png"/><Relationship Id="rId4" Type="http://schemas.openxmlformats.org/officeDocument/2006/relationships/image" Target="../media/image9.png"/><Relationship Id="rId5" Type="http://schemas.openxmlformats.org/officeDocument/2006/relationships/image" Target="../media/image343.png"/><Relationship Id="rId6" Type="http://schemas.openxmlformats.org/officeDocument/2006/relationships/image" Target="../media/image345.png"/><Relationship Id="rId7" Type="http://schemas.openxmlformats.org/officeDocument/2006/relationships/image" Target="../media/image15.png"/></Relationships>
</file>

<file path=ppt/slides/_rels/slide27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35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60.png"/><Relationship Id="rId4" Type="http://schemas.openxmlformats.org/officeDocument/2006/relationships/image" Target="../media/image351.png"/><Relationship Id="rId9" Type="http://schemas.openxmlformats.org/officeDocument/2006/relationships/image" Target="../media/image354.png"/><Relationship Id="rId5" Type="http://schemas.openxmlformats.org/officeDocument/2006/relationships/image" Target="../media/image9.png"/><Relationship Id="rId6" Type="http://schemas.openxmlformats.org/officeDocument/2006/relationships/image" Target="../media/image353.png"/><Relationship Id="rId7" Type="http://schemas.openxmlformats.org/officeDocument/2006/relationships/image" Target="../media/image352.png"/><Relationship Id="rId8" Type="http://schemas.openxmlformats.org/officeDocument/2006/relationships/image" Target="../media/image361.png"/></Relationships>
</file>

<file path=ppt/slides/_rels/slide28.xml.rels><?xml version="1.0" encoding="UTF-8" standalone="yes"?><Relationships xmlns="http://schemas.openxmlformats.org/package/2006/relationships"><Relationship Id="rId20" Type="http://schemas.openxmlformats.org/officeDocument/2006/relationships/image" Target="../media/image392.png"/><Relationship Id="rId11" Type="http://schemas.openxmlformats.org/officeDocument/2006/relationships/image" Target="../media/image366.png"/><Relationship Id="rId22" Type="http://schemas.openxmlformats.org/officeDocument/2006/relationships/image" Target="../media/image386.png"/><Relationship Id="rId10" Type="http://schemas.openxmlformats.org/officeDocument/2006/relationships/image" Target="../media/image367.png"/><Relationship Id="rId21" Type="http://schemas.openxmlformats.org/officeDocument/2006/relationships/image" Target="../media/image383.png"/><Relationship Id="rId13" Type="http://schemas.openxmlformats.org/officeDocument/2006/relationships/image" Target="../media/image371.png"/><Relationship Id="rId24" Type="http://schemas.openxmlformats.org/officeDocument/2006/relationships/image" Target="../media/image391.png"/><Relationship Id="rId12" Type="http://schemas.openxmlformats.org/officeDocument/2006/relationships/image" Target="../media/image368.png"/><Relationship Id="rId23" Type="http://schemas.openxmlformats.org/officeDocument/2006/relationships/image" Target="../media/image38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60.png"/><Relationship Id="rId4" Type="http://schemas.openxmlformats.org/officeDocument/2006/relationships/image" Target="../media/image9.png"/><Relationship Id="rId9" Type="http://schemas.openxmlformats.org/officeDocument/2006/relationships/image" Target="../media/image65.png"/><Relationship Id="rId15" Type="http://schemas.openxmlformats.org/officeDocument/2006/relationships/image" Target="../media/image379.png"/><Relationship Id="rId14" Type="http://schemas.openxmlformats.org/officeDocument/2006/relationships/image" Target="../media/image370.png"/><Relationship Id="rId17" Type="http://schemas.openxmlformats.org/officeDocument/2006/relationships/image" Target="../media/image374.png"/><Relationship Id="rId16" Type="http://schemas.openxmlformats.org/officeDocument/2006/relationships/image" Target="../media/image375.png"/><Relationship Id="rId5" Type="http://schemas.openxmlformats.org/officeDocument/2006/relationships/image" Target="../media/image15.png"/><Relationship Id="rId19" Type="http://schemas.openxmlformats.org/officeDocument/2006/relationships/image" Target="../media/image382.png"/><Relationship Id="rId6" Type="http://schemas.openxmlformats.org/officeDocument/2006/relationships/image" Target="../media/image362.png"/><Relationship Id="rId18" Type="http://schemas.openxmlformats.org/officeDocument/2006/relationships/image" Target="../media/image380.png"/><Relationship Id="rId7" Type="http://schemas.openxmlformats.org/officeDocument/2006/relationships/image" Target="../media/image363.png"/><Relationship Id="rId8" Type="http://schemas.openxmlformats.org/officeDocument/2006/relationships/image" Target="../media/image36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60.png"/><Relationship Id="rId4" Type="http://schemas.openxmlformats.org/officeDocument/2006/relationships/image" Target="../media/image395.png"/><Relationship Id="rId5" Type="http://schemas.openxmlformats.org/officeDocument/2006/relationships/image" Target="../media/image9.png"/><Relationship Id="rId6" Type="http://schemas.openxmlformats.org/officeDocument/2006/relationships/image" Target="../media/image396.png"/><Relationship Id="rId7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21.png"/><Relationship Id="rId10" Type="http://schemas.openxmlformats.org/officeDocument/2006/relationships/image" Target="../media/image37.png"/><Relationship Id="rId13" Type="http://schemas.openxmlformats.org/officeDocument/2006/relationships/image" Target="../media/image34.png"/><Relationship Id="rId1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60.png"/><Relationship Id="rId4" Type="http://schemas.openxmlformats.org/officeDocument/2006/relationships/image" Target="../media/image9.png"/><Relationship Id="rId9" Type="http://schemas.openxmlformats.org/officeDocument/2006/relationships/image" Target="../media/image27.png"/><Relationship Id="rId15" Type="http://schemas.openxmlformats.org/officeDocument/2006/relationships/image" Target="../media/image32.png"/><Relationship Id="rId14" Type="http://schemas.openxmlformats.org/officeDocument/2006/relationships/image" Target="../media/image26.png"/><Relationship Id="rId16" Type="http://schemas.openxmlformats.org/officeDocument/2006/relationships/image" Target="../media/image15.png"/><Relationship Id="rId5" Type="http://schemas.openxmlformats.org/officeDocument/2006/relationships/image" Target="../media/image29.png"/><Relationship Id="rId6" Type="http://schemas.openxmlformats.org/officeDocument/2006/relationships/image" Target="../media/image42.png"/><Relationship Id="rId7" Type="http://schemas.openxmlformats.org/officeDocument/2006/relationships/image" Target="../media/image38.png"/><Relationship Id="rId8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40.png"/><Relationship Id="rId5" Type="http://schemas.openxmlformats.org/officeDocument/2006/relationships/image" Target="../media/image59.png"/><Relationship Id="rId6" Type="http://schemas.openxmlformats.org/officeDocument/2006/relationships/image" Target="../media/image44.png"/><Relationship Id="rId7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51.png"/><Relationship Id="rId10" Type="http://schemas.openxmlformats.org/officeDocument/2006/relationships/image" Target="../media/image39.pn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0.png"/><Relationship Id="rId4" Type="http://schemas.openxmlformats.org/officeDocument/2006/relationships/image" Target="../media/image58.png"/><Relationship Id="rId9" Type="http://schemas.openxmlformats.org/officeDocument/2006/relationships/image" Target="../media/image41.png"/><Relationship Id="rId5" Type="http://schemas.openxmlformats.org/officeDocument/2006/relationships/image" Target="../media/image52.png"/><Relationship Id="rId6" Type="http://schemas.openxmlformats.org/officeDocument/2006/relationships/image" Target="../media/image47.png"/><Relationship Id="rId7" Type="http://schemas.openxmlformats.org/officeDocument/2006/relationships/image" Target="../media/image35.png"/><Relationship Id="rId8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63.png"/><Relationship Id="rId10" Type="http://schemas.openxmlformats.org/officeDocument/2006/relationships/image" Target="../media/image53.png"/><Relationship Id="rId13" Type="http://schemas.openxmlformats.org/officeDocument/2006/relationships/image" Target="../media/image56.png"/><Relationship Id="rId1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0.png"/><Relationship Id="rId4" Type="http://schemas.openxmlformats.org/officeDocument/2006/relationships/image" Target="../media/image9.png"/><Relationship Id="rId9" Type="http://schemas.openxmlformats.org/officeDocument/2006/relationships/image" Target="../media/image49.png"/><Relationship Id="rId15" Type="http://schemas.openxmlformats.org/officeDocument/2006/relationships/image" Target="../media/image62.png"/><Relationship Id="rId14" Type="http://schemas.openxmlformats.org/officeDocument/2006/relationships/image" Target="../media/image65.png"/><Relationship Id="rId17" Type="http://schemas.openxmlformats.org/officeDocument/2006/relationships/image" Target="../media/image69.png"/><Relationship Id="rId16" Type="http://schemas.openxmlformats.org/officeDocument/2006/relationships/image" Target="../media/image67.png"/><Relationship Id="rId5" Type="http://schemas.openxmlformats.org/officeDocument/2006/relationships/image" Target="../media/image71.png"/><Relationship Id="rId19" Type="http://schemas.openxmlformats.org/officeDocument/2006/relationships/image" Target="../media/image25.png"/><Relationship Id="rId6" Type="http://schemas.openxmlformats.org/officeDocument/2006/relationships/image" Target="../media/image60.png"/><Relationship Id="rId18" Type="http://schemas.openxmlformats.org/officeDocument/2006/relationships/image" Target="../media/image68.png"/><Relationship Id="rId7" Type="http://schemas.openxmlformats.org/officeDocument/2006/relationships/image" Target="../media/image61.png"/><Relationship Id="rId8" Type="http://schemas.openxmlformats.org/officeDocument/2006/relationships/image" Target="../media/image2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5" Type="http://schemas.openxmlformats.org/officeDocument/2006/relationships/image" Target="../media/image70.png"/><Relationship Id="rId6" Type="http://schemas.openxmlformats.org/officeDocument/2006/relationships/image" Target="../media/image73.png"/><Relationship Id="rId7" Type="http://schemas.openxmlformats.org/officeDocument/2006/relationships/image" Target="../media/image91.png"/><Relationship Id="rId8" Type="http://schemas.openxmlformats.org/officeDocument/2006/relationships/image" Target="../media/image75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9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37.png"/><Relationship Id="rId9" Type="http://schemas.openxmlformats.org/officeDocument/2006/relationships/image" Target="../media/image87.png"/><Relationship Id="rId5" Type="http://schemas.openxmlformats.org/officeDocument/2006/relationships/image" Target="../media/image93.png"/><Relationship Id="rId6" Type="http://schemas.openxmlformats.org/officeDocument/2006/relationships/image" Target="../media/image98.png"/><Relationship Id="rId7" Type="http://schemas.openxmlformats.org/officeDocument/2006/relationships/image" Target="../media/image96.png"/><Relationship Id="rId8" Type="http://schemas.openxmlformats.org/officeDocument/2006/relationships/image" Target="../media/image9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1E8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1E8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8" name="Google Shape;18;p3"/>
          <p:cNvPicPr preferRelativeResize="0"/>
          <p:nvPr/>
        </p:nvPicPr>
        <p:blipFill rotWithShape="1">
          <a:blip r:embed="rId3">
            <a:alphaModFix amt="30000"/>
          </a:blip>
          <a:srcRect b="-399" l="0" r="0" t="-399"/>
          <a:stretch/>
        </p:blipFill>
        <p:spPr>
          <a:xfrm>
            <a:off x="761695" y="5810098"/>
            <a:ext cx="10668305" cy="19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9" name="Google Shape;19;p3"/>
          <p:cNvPicPr preferRelativeResize="0"/>
          <p:nvPr/>
        </p:nvPicPr>
        <p:blipFill rotWithShape="1">
          <a:blip r:embed="rId4">
            <a:alphaModFix amt="4000"/>
          </a:blip>
          <a:srcRect b="0" l="0" r="0" t="0"/>
          <a:stretch/>
        </p:blipFill>
        <p:spPr>
          <a:xfrm>
            <a:off x="4190695" y="1714500"/>
            <a:ext cx="485546" cy="18105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/>
          <p:nvPr/>
        </p:nvSpPr>
        <p:spPr>
          <a:xfrm>
            <a:off x="761695" y="2235708"/>
            <a:ext cx="10668305" cy="71506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A8F7E"/>
              </a:buClr>
              <a:buSzPts val="5100"/>
              <a:buFont typeface="Merriweather"/>
              <a:buNone/>
            </a:pPr>
            <a:r>
              <a:rPr b="1" i="0" lang="en-US" sz="5100" u="none" cap="none" strike="noStrike">
                <a:solidFill>
                  <a:srgbClr val="7A8F7E"/>
                </a:solidFill>
                <a:latin typeface="Merriweather"/>
                <a:ea typeface="Merriweather"/>
                <a:cs typeface="Merriweather"/>
                <a:sym typeface="Merriweather"/>
              </a:rPr>
              <a:t>Enfrentando</a:t>
            </a:r>
            <a:r>
              <a:rPr b="1" i="0" lang="en-US" sz="5100" u="none" cap="none" strike="noStrike">
                <a:solidFill>
                  <a:srgbClr val="2C3E2D"/>
                </a:solidFill>
                <a:latin typeface="Merriweather"/>
                <a:ea typeface="Merriweather"/>
                <a:cs typeface="Merriweather"/>
                <a:sym typeface="Merriweather"/>
              </a:rPr>
              <a:t> Novos Desafios </a:t>
            </a:r>
            <a:endParaRPr b="0" i="0" sz="5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3"/>
          <p:cNvSpPr txBox="1"/>
          <p:nvPr/>
        </p:nvSpPr>
        <p:spPr>
          <a:xfrm>
            <a:off x="761695" y="3176626"/>
            <a:ext cx="10668305" cy="69585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1900"/>
              <a:buFont typeface="Montserrat"/>
              <a:buNone/>
            </a:pPr>
            <a:r>
              <a:rPr b="0" i="0" lang="en-US" sz="19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 O papel da Igreja na inclusão de crianças com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1900"/>
              <a:buFont typeface="Montserrat"/>
              <a:buNone/>
            </a:pPr>
            <a:r>
              <a:rPr b="1" i="0" lang="en-US" sz="19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PEA</a:t>
            </a:r>
            <a:r>
              <a:rPr b="0" i="0" lang="en-US" sz="19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i="0" lang="en-US" sz="19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PHDA</a:t>
            </a:r>
            <a:r>
              <a:rPr b="0" i="0" lang="en-US" sz="19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 e </a:t>
            </a:r>
            <a:r>
              <a:rPr b="1" i="0" lang="en-US" sz="19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POD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"/>
          <p:cNvSpPr txBox="1"/>
          <p:nvPr/>
        </p:nvSpPr>
        <p:spPr>
          <a:xfrm>
            <a:off x="4928616" y="4155948"/>
            <a:ext cx="2343607" cy="2770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1600"/>
              <a:buFont typeface="Montserrat"/>
              <a:buNone/>
            </a:pPr>
            <a:r>
              <a:rPr b="0" i="0" lang="en-US" sz="16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Coimbra, Portugal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23" name="Google Shape;23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77195" y="6152998"/>
            <a:ext cx="1333195" cy="362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1E8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343" name="Google Shape;343;p12"/>
          <p:cNvPicPr preferRelativeResize="0"/>
          <p:nvPr/>
        </p:nvPicPr>
        <p:blipFill rotWithShape="1">
          <a:blip r:embed="rId3">
            <a:alphaModFix/>
          </a:blip>
          <a:srcRect b="-1" l="0" r="0" t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44" name="Google Shape;344;p12"/>
          <p:cNvPicPr preferRelativeResize="0"/>
          <p:nvPr/>
        </p:nvPicPr>
        <p:blipFill rotWithShape="1">
          <a:blip r:embed="rId4">
            <a:alphaModFix amt="3000"/>
          </a:blip>
          <a:srcRect b="0" l="0" r="0" t="0"/>
          <a:stretch/>
        </p:blipFill>
        <p:spPr>
          <a:xfrm>
            <a:off x="4190695" y="1524305"/>
            <a:ext cx="485546" cy="181051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12"/>
          <p:cNvSpPr/>
          <p:nvPr/>
        </p:nvSpPr>
        <p:spPr>
          <a:xfrm>
            <a:off x="10287000" y="-952805"/>
            <a:ext cx="2857500" cy="2857500"/>
          </a:xfrm>
          <a:prstGeom prst="ellipse">
            <a:avLst/>
          </a:prstGeom>
          <a:solidFill>
            <a:srgbClr val="7A8F7E">
              <a:alpha val="5098"/>
            </a:srgbClr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12"/>
          <p:cNvSpPr/>
          <p:nvPr/>
        </p:nvSpPr>
        <p:spPr>
          <a:xfrm>
            <a:off x="476402" y="1181405"/>
            <a:ext cx="11239805" cy="19202"/>
          </a:xfrm>
          <a:prstGeom prst="rect">
            <a:avLst/>
          </a:prstGeom>
          <a:solidFill>
            <a:srgbClr val="7A8F7E"/>
          </a:solidFill>
          <a:ln cap="flat" cmpd="sng" w="12700">
            <a:solidFill>
              <a:srgbClr val="7A8F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12"/>
          <p:cNvSpPr txBox="1"/>
          <p:nvPr/>
        </p:nvSpPr>
        <p:spPr>
          <a:xfrm>
            <a:off x="476402" y="381305"/>
            <a:ext cx="5152644" cy="4005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A8F7E"/>
              </a:buClr>
              <a:buSzPts val="2500"/>
              <a:buFont typeface="Merriweather"/>
              <a:buNone/>
            </a:pPr>
            <a:r>
              <a:rPr b="1" i="0" lang="en-US" sz="2500" u="none" cap="none" strike="noStrike">
                <a:solidFill>
                  <a:srgbClr val="7A8F7E"/>
                </a:solidFill>
                <a:latin typeface="Merriweather"/>
                <a:ea typeface="Merriweather"/>
                <a:cs typeface="Merriweather"/>
                <a:sym typeface="Merriweather"/>
              </a:rPr>
              <a:t>PEA</a:t>
            </a:r>
            <a:r>
              <a:rPr b="1" i="0" lang="en-US" sz="2500" u="none" cap="none" strike="noStrike">
                <a:solidFill>
                  <a:srgbClr val="2C3E2D"/>
                </a:solidFill>
                <a:latin typeface="Merriweather"/>
                <a:ea typeface="Merriweather"/>
                <a:cs typeface="Merriweather"/>
                <a:sym typeface="Merriweather"/>
              </a:rPr>
              <a:t> — DSM-5 (Critério A) </a:t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12"/>
          <p:cNvSpPr txBox="1"/>
          <p:nvPr/>
        </p:nvSpPr>
        <p:spPr>
          <a:xfrm>
            <a:off x="476402" y="828446"/>
            <a:ext cx="5410505" cy="210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1300"/>
              <a:buFont typeface="Montserrat"/>
              <a:buNone/>
            </a:pPr>
            <a:r>
              <a:rPr b="0" i="0" lang="en-US" sz="13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Déficits persistentes na comunicação e interação social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12"/>
          <p:cNvSpPr txBox="1"/>
          <p:nvPr/>
        </p:nvSpPr>
        <p:spPr>
          <a:xfrm>
            <a:off x="9648749" y="500177"/>
            <a:ext cx="1457554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500"/>
              <a:buFont typeface="Montserrat"/>
              <a:buNone/>
            </a:pPr>
            <a:r>
              <a:rPr b="1" i="0" lang="en-US" sz="15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Dani Noronha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2"/>
          <p:cNvSpPr txBox="1"/>
          <p:nvPr/>
        </p:nvSpPr>
        <p:spPr>
          <a:xfrm>
            <a:off x="9648749" y="747979"/>
            <a:ext cx="1457554" cy="1719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7A8F7E"/>
              </a:buClr>
              <a:buSzPts val="1000"/>
              <a:buFont typeface="Montserrat"/>
              <a:buNone/>
            </a:pPr>
            <a:r>
              <a:rPr b="0" i="0" lang="en-US" sz="1000" u="none" cap="none" strike="noStrike">
                <a:solidFill>
                  <a:srgbClr val="7A8F7E"/>
                </a:solidFill>
                <a:latin typeface="Montserrat"/>
                <a:ea typeface="Montserrat"/>
                <a:cs typeface="Montserrat"/>
                <a:sym typeface="Montserrat"/>
              </a:rPr>
              <a:t>Neuropsicopedagoga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2"/>
          <p:cNvSpPr/>
          <p:nvPr/>
        </p:nvSpPr>
        <p:spPr>
          <a:xfrm>
            <a:off x="11239805" y="471830"/>
            <a:ext cx="476402" cy="476402"/>
          </a:xfrm>
          <a:prstGeom prst="ellipse">
            <a:avLst/>
          </a:prstGeom>
          <a:solidFill>
            <a:srgbClr val="7A8F7E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352" name="Google Shape;352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363249" y="595274"/>
            <a:ext cx="2286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53" name="Google Shape;353;p12"/>
          <p:cNvPicPr preferRelativeResize="0"/>
          <p:nvPr/>
        </p:nvPicPr>
        <p:blipFill rotWithShape="1">
          <a:blip r:embed="rId6">
            <a:alphaModFix/>
          </a:blip>
          <a:srcRect b="0" l="-1" r="-1" t="0"/>
          <a:stretch/>
        </p:blipFill>
        <p:spPr>
          <a:xfrm>
            <a:off x="476402" y="1438351"/>
            <a:ext cx="7823606" cy="5038344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12"/>
          <p:cNvSpPr/>
          <p:nvPr/>
        </p:nvSpPr>
        <p:spPr>
          <a:xfrm>
            <a:off x="733349" y="2409444"/>
            <a:ext cx="7315200" cy="19202"/>
          </a:xfrm>
          <a:prstGeom prst="rect">
            <a:avLst/>
          </a:prstGeom>
          <a:solidFill>
            <a:srgbClr val="7A8F7E">
              <a:alpha val="10196"/>
            </a:srgbClr>
          </a:solidFill>
          <a:ln cap="flat" cmpd="sng" w="12700">
            <a:solidFill>
              <a:srgbClr val="7A8F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355" name="Google Shape;355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33349" y="1695298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56" name="Google Shape;356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52221" y="1848002"/>
            <a:ext cx="333756" cy="267005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12"/>
          <p:cNvSpPr txBox="1"/>
          <p:nvPr/>
        </p:nvSpPr>
        <p:spPr>
          <a:xfrm>
            <a:off x="1495044" y="1695298"/>
            <a:ext cx="6611112" cy="324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2100"/>
              <a:buFont typeface="Montserrat"/>
              <a:buNone/>
            </a:pPr>
            <a:r>
              <a:rPr b="1" i="0" lang="en-US" sz="21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Critério A: Comunicação e Interação Social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12"/>
          <p:cNvSpPr txBox="1"/>
          <p:nvPr/>
        </p:nvSpPr>
        <p:spPr>
          <a:xfrm>
            <a:off x="1495044" y="2057400"/>
            <a:ext cx="5925312" cy="210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1300"/>
              <a:buFont typeface="Montserrat"/>
              <a:buNone/>
            </a:pPr>
            <a:r>
              <a:rPr b="0" i="0" lang="en-US" sz="13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Déficits persistentes em múltiplos contextos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12"/>
          <p:cNvSpPr/>
          <p:nvPr/>
        </p:nvSpPr>
        <p:spPr>
          <a:xfrm>
            <a:off x="733349" y="2714854"/>
            <a:ext cx="7315200" cy="666598"/>
          </a:xfrm>
          <a:prstGeom prst="roundRect">
            <a:avLst>
              <a:gd fmla="val 47031" name="adj"/>
            </a:avLst>
          </a:prstGeom>
          <a:solidFill>
            <a:srgbClr val="7A8F7E">
              <a:alpha val="509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12"/>
          <p:cNvSpPr/>
          <p:nvPr/>
        </p:nvSpPr>
        <p:spPr>
          <a:xfrm>
            <a:off x="733349" y="2714854"/>
            <a:ext cx="57607" cy="666598"/>
          </a:xfrm>
          <a:prstGeom prst="roundRect">
            <a:avLst>
              <a:gd fmla="val 544220" name="adj"/>
            </a:avLst>
          </a:prstGeom>
          <a:solidFill>
            <a:srgbClr val="7A8F7E"/>
          </a:solidFill>
          <a:ln cap="flat" cmpd="sng" w="12700">
            <a:solidFill>
              <a:srgbClr val="7A8F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12"/>
          <p:cNvSpPr txBox="1"/>
          <p:nvPr/>
        </p:nvSpPr>
        <p:spPr>
          <a:xfrm>
            <a:off x="1362456" y="2829154"/>
            <a:ext cx="6544361" cy="210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300"/>
              <a:buFont typeface="Montserrat"/>
              <a:buNone/>
            </a:pPr>
            <a:r>
              <a:rPr b="1" i="0" lang="en-US" sz="13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Dificuldade na reciprocidade social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12"/>
          <p:cNvSpPr txBox="1"/>
          <p:nvPr/>
        </p:nvSpPr>
        <p:spPr>
          <a:xfrm>
            <a:off x="1362456" y="3076956"/>
            <a:ext cx="6544361" cy="191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1000"/>
              <a:buFont typeface="Montserrat"/>
              <a:buNone/>
            </a:pPr>
            <a:r>
              <a:rPr b="0" i="0" lang="en-US" sz="10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Desde aproximação social, dificuldade em iniciar e manter conversas.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12"/>
          <p:cNvSpPr/>
          <p:nvPr/>
        </p:nvSpPr>
        <p:spPr>
          <a:xfrm>
            <a:off x="733349" y="3520440"/>
            <a:ext cx="7315200" cy="666598"/>
          </a:xfrm>
          <a:prstGeom prst="roundRect">
            <a:avLst>
              <a:gd fmla="val 47031" name="adj"/>
            </a:avLst>
          </a:prstGeom>
          <a:solidFill>
            <a:srgbClr val="7A8F7E">
              <a:alpha val="509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12"/>
          <p:cNvSpPr/>
          <p:nvPr/>
        </p:nvSpPr>
        <p:spPr>
          <a:xfrm>
            <a:off x="733349" y="3520440"/>
            <a:ext cx="57607" cy="666598"/>
          </a:xfrm>
          <a:prstGeom prst="roundRect">
            <a:avLst>
              <a:gd fmla="val 544220" name="adj"/>
            </a:avLst>
          </a:prstGeom>
          <a:solidFill>
            <a:srgbClr val="7A8F7E"/>
          </a:solidFill>
          <a:ln cap="flat" cmpd="sng" w="12700">
            <a:solidFill>
              <a:srgbClr val="7A8F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12"/>
          <p:cNvSpPr txBox="1"/>
          <p:nvPr/>
        </p:nvSpPr>
        <p:spPr>
          <a:xfrm>
            <a:off x="1362456" y="3634740"/>
            <a:ext cx="6544361" cy="210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300"/>
              <a:buFont typeface="Montserrat"/>
              <a:buNone/>
            </a:pPr>
            <a:r>
              <a:rPr b="1" i="0" lang="en-US" sz="13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Déficits na comunicação não verbal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12"/>
          <p:cNvSpPr txBox="1"/>
          <p:nvPr/>
        </p:nvSpPr>
        <p:spPr>
          <a:xfrm>
            <a:off x="1362456" y="3882542"/>
            <a:ext cx="6544361" cy="191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1000"/>
              <a:buFont typeface="Montserrat"/>
              <a:buNone/>
            </a:pPr>
            <a:r>
              <a:rPr b="0" i="0" lang="en-US" sz="10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Dificuldade em interpretar e usar linguagem corporal, expressões faciais.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12"/>
          <p:cNvSpPr/>
          <p:nvPr/>
        </p:nvSpPr>
        <p:spPr>
          <a:xfrm>
            <a:off x="733349" y="4326026"/>
            <a:ext cx="7315200" cy="666598"/>
          </a:xfrm>
          <a:prstGeom prst="roundRect">
            <a:avLst>
              <a:gd fmla="val 47031" name="adj"/>
            </a:avLst>
          </a:prstGeom>
          <a:solidFill>
            <a:srgbClr val="7A8F7E">
              <a:alpha val="509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12"/>
          <p:cNvSpPr/>
          <p:nvPr/>
        </p:nvSpPr>
        <p:spPr>
          <a:xfrm>
            <a:off x="733349" y="4326026"/>
            <a:ext cx="57607" cy="666598"/>
          </a:xfrm>
          <a:prstGeom prst="roundRect">
            <a:avLst>
              <a:gd fmla="val 544220" name="adj"/>
            </a:avLst>
          </a:prstGeom>
          <a:solidFill>
            <a:srgbClr val="7A8F7E"/>
          </a:solidFill>
          <a:ln cap="flat" cmpd="sng" w="12700">
            <a:solidFill>
              <a:srgbClr val="7A8F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12"/>
          <p:cNvSpPr txBox="1"/>
          <p:nvPr/>
        </p:nvSpPr>
        <p:spPr>
          <a:xfrm>
            <a:off x="1362456" y="4440326"/>
            <a:ext cx="6544361" cy="210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300"/>
              <a:buFont typeface="Montserrat"/>
              <a:buNone/>
            </a:pPr>
            <a:r>
              <a:rPr b="1" i="0" lang="en-US" sz="13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Dificuldade em desenvolver e manter relações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12"/>
          <p:cNvSpPr txBox="1"/>
          <p:nvPr/>
        </p:nvSpPr>
        <p:spPr>
          <a:xfrm>
            <a:off x="1362456" y="4688129"/>
            <a:ext cx="6544361" cy="191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1000"/>
              <a:buFont typeface="Montserrat"/>
              <a:buNone/>
            </a:pPr>
            <a:r>
              <a:rPr b="0" i="0" lang="en-US" sz="10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Problemas para ajustar comportamento ao contexto social.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371" name="Google Shape;371;p12"/>
          <p:cNvPicPr preferRelativeResize="0"/>
          <p:nvPr/>
        </p:nvPicPr>
        <p:blipFill rotWithShape="1">
          <a:blip r:embed="rId9">
            <a:alphaModFix/>
          </a:blip>
          <a:srcRect b="-37" l="0" r="0" t="-37"/>
          <a:stretch/>
        </p:blipFill>
        <p:spPr>
          <a:xfrm>
            <a:off x="733349" y="5682996"/>
            <a:ext cx="7309714" cy="537667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12"/>
          <p:cNvSpPr txBox="1"/>
          <p:nvPr/>
        </p:nvSpPr>
        <p:spPr>
          <a:xfrm>
            <a:off x="1190549" y="5844845"/>
            <a:ext cx="6648602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A8F7E"/>
              </a:buClr>
              <a:buSzPts val="1200"/>
              <a:buFont typeface="Montserrat"/>
              <a:buNone/>
            </a:pPr>
            <a:r>
              <a:rPr b="1" i="0" lang="en-US" sz="1200" u="none" cap="none" strike="noStrike">
                <a:solidFill>
                  <a:srgbClr val="7A8F7E"/>
                </a:solidFill>
                <a:latin typeface="Montserrat"/>
                <a:ea typeface="Montserrat"/>
                <a:cs typeface="Montserrat"/>
                <a:sym typeface="Montserrat"/>
              </a:rPr>
              <a:t>Não é desinteresse.</a:t>
            </a:r>
            <a:r>
              <a:rPr b="0" i="0" lang="en-US" sz="12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 É uma </a:t>
            </a:r>
            <a:r>
              <a:rPr b="1" i="0" lang="en-US" sz="1200" u="none" cap="none" strike="noStrike">
                <a:solidFill>
                  <a:srgbClr val="7A8F7E"/>
                </a:solidFill>
                <a:latin typeface="Montserrat"/>
                <a:ea typeface="Montserrat"/>
                <a:cs typeface="Montserrat"/>
                <a:sym typeface="Montserrat"/>
              </a:rPr>
              <a:t>forma diferente de se conectar</a:t>
            </a:r>
            <a:r>
              <a:rPr b="0" i="0" lang="en-US" sz="12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373" name="Google Shape;373;p12"/>
          <p:cNvPicPr preferRelativeResize="0"/>
          <p:nvPr/>
        </p:nvPicPr>
        <p:blipFill rotWithShape="1">
          <a:blip r:embed="rId10">
            <a:alphaModFix/>
          </a:blip>
          <a:srcRect b="-5" l="0" r="0" t="-5"/>
          <a:stretch/>
        </p:blipFill>
        <p:spPr>
          <a:xfrm>
            <a:off x="8586216" y="1438351"/>
            <a:ext cx="3129991" cy="1228954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12"/>
          <p:cNvSpPr/>
          <p:nvPr/>
        </p:nvSpPr>
        <p:spPr>
          <a:xfrm>
            <a:off x="9941357" y="1552651"/>
            <a:ext cx="418795" cy="418795"/>
          </a:xfrm>
          <a:prstGeom prst="ellipse">
            <a:avLst/>
          </a:prstGeom>
          <a:solidFill>
            <a:srgbClr val="7A8F7E">
              <a:alpha val="10196"/>
            </a:srgbClr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375" name="Google Shape;375;p1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0055657" y="1666951"/>
            <a:ext cx="190195" cy="190195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12"/>
          <p:cNvSpPr txBox="1"/>
          <p:nvPr/>
        </p:nvSpPr>
        <p:spPr>
          <a:xfrm>
            <a:off x="10052914" y="2009851"/>
            <a:ext cx="196596" cy="372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2400"/>
              <a:buFont typeface="Montserrat"/>
              <a:buNone/>
            </a:pPr>
            <a:r>
              <a:rPr b="1" i="0" lang="en-US" sz="24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12"/>
          <p:cNvSpPr txBox="1"/>
          <p:nvPr/>
        </p:nvSpPr>
        <p:spPr>
          <a:xfrm>
            <a:off x="9777679" y="2400300"/>
            <a:ext cx="747979" cy="15270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900"/>
              <a:buFont typeface="Montserrat"/>
              <a:buNone/>
            </a:pPr>
            <a:r>
              <a:rPr b="0" i="0" lang="en-US" sz="9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Critérios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378" name="Google Shape;378;p12"/>
          <p:cNvPicPr preferRelativeResize="0"/>
          <p:nvPr/>
        </p:nvPicPr>
        <p:blipFill rotWithShape="1">
          <a:blip r:embed="rId10">
            <a:alphaModFix/>
          </a:blip>
          <a:srcRect b="-5" l="0" r="0" t="-5"/>
          <a:stretch/>
        </p:blipFill>
        <p:spPr>
          <a:xfrm>
            <a:off x="8586216" y="2781605"/>
            <a:ext cx="3129991" cy="1228954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12"/>
          <p:cNvSpPr/>
          <p:nvPr/>
        </p:nvSpPr>
        <p:spPr>
          <a:xfrm>
            <a:off x="9941357" y="2895905"/>
            <a:ext cx="418795" cy="418795"/>
          </a:xfrm>
          <a:prstGeom prst="ellipse">
            <a:avLst/>
          </a:prstGeom>
          <a:solidFill>
            <a:srgbClr val="7A8F7E">
              <a:alpha val="10196"/>
            </a:srgbClr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380" name="Google Shape;380;p12"/>
          <p:cNvPicPr preferRelativeResize="0"/>
          <p:nvPr/>
        </p:nvPicPr>
        <p:blipFill rotWithShape="1">
          <a:blip r:embed="rId12">
            <a:alphaModFix/>
          </a:blip>
          <a:srcRect b="0" l="-1648" r="-1648" t="0"/>
          <a:stretch/>
        </p:blipFill>
        <p:spPr>
          <a:xfrm>
            <a:off x="10064801" y="3010205"/>
            <a:ext cx="171907" cy="190195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12"/>
          <p:cNvSpPr txBox="1"/>
          <p:nvPr/>
        </p:nvSpPr>
        <p:spPr>
          <a:xfrm>
            <a:off x="9972446" y="3353105"/>
            <a:ext cx="363017" cy="372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2400"/>
              <a:buFont typeface="Montserrat"/>
              <a:buNone/>
            </a:pPr>
            <a:r>
              <a:rPr b="1" i="0" lang="en-US" sz="24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12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12"/>
          <p:cNvSpPr txBox="1"/>
          <p:nvPr/>
        </p:nvSpPr>
        <p:spPr>
          <a:xfrm>
            <a:off x="9954158" y="3743554"/>
            <a:ext cx="400507" cy="15270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900"/>
              <a:buFont typeface="Montserrat"/>
              <a:buNone/>
            </a:pPr>
            <a:r>
              <a:rPr b="0" i="0" lang="en-US" sz="9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Meses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383" name="Google Shape;383;p12"/>
          <p:cNvPicPr preferRelativeResize="0"/>
          <p:nvPr/>
        </p:nvPicPr>
        <p:blipFill rotWithShape="1">
          <a:blip r:embed="rId10">
            <a:alphaModFix/>
          </a:blip>
          <a:srcRect b="-5" l="0" r="0" t="-5"/>
          <a:stretch/>
        </p:blipFill>
        <p:spPr>
          <a:xfrm>
            <a:off x="8586216" y="4123944"/>
            <a:ext cx="3129991" cy="1228954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12"/>
          <p:cNvSpPr/>
          <p:nvPr/>
        </p:nvSpPr>
        <p:spPr>
          <a:xfrm>
            <a:off x="9941357" y="4238244"/>
            <a:ext cx="418795" cy="418795"/>
          </a:xfrm>
          <a:prstGeom prst="ellipse">
            <a:avLst/>
          </a:prstGeom>
          <a:solidFill>
            <a:srgbClr val="7A8F7E">
              <a:alpha val="10196"/>
            </a:srgbClr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385" name="Google Shape;385;p1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0031882" y="4352544"/>
            <a:ext cx="237744" cy="190195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12"/>
          <p:cNvSpPr txBox="1"/>
          <p:nvPr/>
        </p:nvSpPr>
        <p:spPr>
          <a:xfrm>
            <a:off x="9750247" y="4695444"/>
            <a:ext cx="810158" cy="372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2400"/>
              <a:buFont typeface="Montserrat"/>
              <a:buNone/>
            </a:pPr>
            <a:r>
              <a:rPr b="1" i="0" lang="en-US" sz="24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100%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12"/>
          <p:cNvSpPr txBox="1"/>
          <p:nvPr/>
        </p:nvSpPr>
        <p:spPr>
          <a:xfrm>
            <a:off x="9901123" y="5086807"/>
            <a:ext cx="502006" cy="15270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900"/>
              <a:buFont typeface="Montserrat"/>
              <a:buNone/>
            </a:pPr>
            <a:r>
              <a:rPr b="0" i="0" lang="en-US" sz="9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Social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388" name="Google Shape;388;p12"/>
          <p:cNvPicPr preferRelativeResize="0"/>
          <p:nvPr/>
        </p:nvPicPr>
        <p:blipFill rotWithShape="1">
          <a:blip r:embed="rId10">
            <a:alphaModFix/>
          </a:blip>
          <a:srcRect b="-5" l="0" r="0" t="-5"/>
          <a:stretch/>
        </p:blipFill>
        <p:spPr>
          <a:xfrm>
            <a:off x="8586216" y="5467198"/>
            <a:ext cx="3129991" cy="1228954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12"/>
          <p:cNvSpPr/>
          <p:nvPr/>
        </p:nvSpPr>
        <p:spPr>
          <a:xfrm>
            <a:off x="9941357" y="5581498"/>
            <a:ext cx="418795" cy="418795"/>
          </a:xfrm>
          <a:prstGeom prst="ellipse">
            <a:avLst/>
          </a:prstGeom>
          <a:solidFill>
            <a:srgbClr val="7A8F7E">
              <a:alpha val="10196"/>
            </a:srgbClr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390" name="Google Shape;390;p1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0055657" y="5695798"/>
            <a:ext cx="190195" cy="190195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12"/>
          <p:cNvSpPr txBox="1"/>
          <p:nvPr/>
        </p:nvSpPr>
        <p:spPr>
          <a:xfrm>
            <a:off x="10041941" y="6038698"/>
            <a:ext cx="219456" cy="372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2400"/>
              <a:buFont typeface="Montserrat"/>
              <a:buNone/>
            </a:pPr>
            <a:r>
              <a:rPr b="1" i="0" lang="en-US" sz="24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∞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12"/>
          <p:cNvSpPr txBox="1"/>
          <p:nvPr/>
        </p:nvSpPr>
        <p:spPr>
          <a:xfrm>
            <a:off x="9887407" y="6429146"/>
            <a:ext cx="534010" cy="15270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900"/>
              <a:buFont typeface="Montserrat"/>
              <a:buNone/>
            </a:pPr>
            <a:r>
              <a:rPr b="0" i="0" lang="en-US" sz="9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Cuidado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393" name="Google Shape;393;p12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981151" y="2872130"/>
            <a:ext cx="190195" cy="1901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94" name="Google Shape;394;p12"/>
          <p:cNvPicPr preferRelativeResize="0"/>
          <p:nvPr/>
        </p:nvPicPr>
        <p:blipFill rotWithShape="1">
          <a:blip r:embed="rId16">
            <a:alphaModFix/>
          </a:blip>
          <a:srcRect b="0" l="-1282" r="-1282" t="0"/>
          <a:stretch/>
        </p:blipFill>
        <p:spPr>
          <a:xfrm>
            <a:off x="966521" y="3677717"/>
            <a:ext cx="219456" cy="1901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95" name="Google Shape;395;p12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957377" y="4483303"/>
            <a:ext cx="237744" cy="1901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96" name="Google Shape;396;p12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942746" y="5863133"/>
            <a:ext cx="152705" cy="1527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97" name="Google Shape;397;p12"/>
          <p:cNvPicPr preferRelativeResize="0"/>
          <p:nvPr/>
        </p:nvPicPr>
        <p:blipFill rotWithShape="1">
          <a:blip r:embed="rId19">
            <a:alphaModFix amt="90000"/>
          </a:blip>
          <a:srcRect b="0" l="0" r="0" t="0"/>
          <a:stretch/>
        </p:blipFill>
        <p:spPr>
          <a:xfrm>
            <a:off x="10307117" y="6534302"/>
            <a:ext cx="1647749" cy="1810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98" name="Google Shape;398;p12"/>
          <p:cNvPicPr preferRelativeResize="0"/>
          <p:nvPr/>
        </p:nvPicPr>
        <p:blipFill rotWithShape="1">
          <a:blip r:embed="rId20">
            <a:alphaModFix/>
          </a:blip>
          <a:srcRect b="0" l="-200" r="-200" t="0"/>
          <a:stretch/>
        </p:blipFill>
        <p:spPr>
          <a:xfrm>
            <a:off x="0" y="0"/>
            <a:ext cx="12191695" cy="75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3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1E8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405" name="Google Shape;405;p13"/>
          <p:cNvPicPr preferRelativeResize="0"/>
          <p:nvPr/>
        </p:nvPicPr>
        <p:blipFill rotWithShape="1">
          <a:blip r:embed="rId3">
            <a:alphaModFix/>
          </a:blip>
          <a:srcRect b="-1" l="0" r="0" t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06" name="Google Shape;406;p13"/>
          <p:cNvPicPr preferRelativeResize="0"/>
          <p:nvPr/>
        </p:nvPicPr>
        <p:blipFill rotWithShape="1">
          <a:blip r:embed="rId4">
            <a:alphaModFix amt="3000"/>
          </a:blip>
          <a:srcRect b="0" l="0" r="0" t="0"/>
          <a:stretch/>
        </p:blipFill>
        <p:spPr>
          <a:xfrm>
            <a:off x="4190695" y="1524305"/>
            <a:ext cx="485546" cy="181051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13"/>
          <p:cNvSpPr/>
          <p:nvPr/>
        </p:nvSpPr>
        <p:spPr>
          <a:xfrm>
            <a:off x="10287000" y="-952805"/>
            <a:ext cx="2857500" cy="2857500"/>
          </a:xfrm>
          <a:prstGeom prst="ellipse">
            <a:avLst/>
          </a:prstGeom>
          <a:solidFill>
            <a:srgbClr val="7A8F7E">
              <a:alpha val="5098"/>
            </a:srgbClr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13"/>
          <p:cNvSpPr/>
          <p:nvPr/>
        </p:nvSpPr>
        <p:spPr>
          <a:xfrm>
            <a:off x="476402" y="1181405"/>
            <a:ext cx="11239805" cy="19202"/>
          </a:xfrm>
          <a:prstGeom prst="rect">
            <a:avLst/>
          </a:prstGeom>
          <a:solidFill>
            <a:srgbClr val="7A8F7E"/>
          </a:solidFill>
          <a:ln cap="flat" cmpd="sng" w="12700">
            <a:solidFill>
              <a:srgbClr val="7A8F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13"/>
          <p:cNvSpPr txBox="1"/>
          <p:nvPr/>
        </p:nvSpPr>
        <p:spPr>
          <a:xfrm>
            <a:off x="476402" y="381305"/>
            <a:ext cx="5020056" cy="4005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A8F7E"/>
              </a:buClr>
              <a:buSzPts val="2500"/>
              <a:buFont typeface="Merriweather"/>
              <a:buNone/>
            </a:pPr>
            <a:r>
              <a:rPr b="1" i="0" lang="en-US" sz="2500" u="none" cap="none" strike="noStrike">
                <a:solidFill>
                  <a:srgbClr val="7A8F7E"/>
                </a:solidFill>
                <a:latin typeface="Merriweather"/>
                <a:ea typeface="Merriweather"/>
                <a:cs typeface="Merriweather"/>
                <a:sym typeface="Merriweather"/>
              </a:rPr>
              <a:t>PEA</a:t>
            </a:r>
            <a:r>
              <a:rPr b="1" i="0" lang="en-US" sz="2500" u="none" cap="none" strike="noStrike">
                <a:solidFill>
                  <a:srgbClr val="2C3E2D"/>
                </a:solidFill>
                <a:latin typeface="Merriweather"/>
                <a:ea typeface="Merriweather"/>
                <a:cs typeface="Merriweather"/>
                <a:sym typeface="Merriweather"/>
              </a:rPr>
              <a:t> — DSM-5 (Critério B) </a:t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13"/>
          <p:cNvSpPr txBox="1"/>
          <p:nvPr/>
        </p:nvSpPr>
        <p:spPr>
          <a:xfrm>
            <a:off x="476402" y="828446"/>
            <a:ext cx="4334256" cy="210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1300"/>
              <a:buFont typeface="Montserrat"/>
              <a:buNone/>
            </a:pPr>
            <a:r>
              <a:rPr b="0" i="0" lang="en-US" sz="13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Padrões restritos e repetitivos (mínimo 2)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13"/>
          <p:cNvSpPr txBox="1"/>
          <p:nvPr/>
        </p:nvSpPr>
        <p:spPr>
          <a:xfrm>
            <a:off x="9648749" y="500177"/>
            <a:ext cx="1457554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500"/>
              <a:buFont typeface="Montserrat"/>
              <a:buNone/>
            </a:pPr>
            <a:r>
              <a:rPr b="1" i="0" lang="en-US" sz="15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Dani Noronha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13"/>
          <p:cNvSpPr txBox="1"/>
          <p:nvPr/>
        </p:nvSpPr>
        <p:spPr>
          <a:xfrm>
            <a:off x="9648749" y="747979"/>
            <a:ext cx="1457554" cy="1719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7A8F7E"/>
              </a:buClr>
              <a:buSzPts val="1000"/>
              <a:buFont typeface="Montserrat"/>
              <a:buNone/>
            </a:pPr>
            <a:r>
              <a:rPr b="0" i="0" lang="en-US" sz="1000" u="none" cap="none" strike="noStrike">
                <a:solidFill>
                  <a:srgbClr val="7A8F7E"/>
                </a:solidFill>
                <a:latin typeface="Montserrat"/>
                <a:ea typeface="Montserrat"/>
                <a:cs typeface="Montserrat"/>
                <a:sym typeface="Montserrat"/>
              </a:rPr>
              <a:t>Neuropsicopedagoga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13"/>
          <p:cNvSpPr/>
          <p:nvPr/>
        </p:nvSpPr>
        <p:spPr>
          <a:xfrm>
            <a:off x="11239805" y="471830"/>
            <a:ext cx="476402" cy="476402"/>
          </a:xfrm>
          <a:prstGeom prst="ellipse">
            <a:avLst/>
          </a:prstGeom>
          <a:solidFill>
            <a:srgbClr val="7A8F7E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414" name="Google Shape;414;p13"/>
          <p:cNvPicPr preferRelativeResize="0"/>
          <p:nvPr/>
        </p:nvPicPr>
        <p:blipFill rotWithShape="1">
          <a:blip r:embed="rId5">
            <a:alphaModFix/>
          </a:blip>
          <a:srcRect b="-13131" l="0" r="0" t="-13131"/>
          <a:stretch/>
        </p:blipFill>
        <p:spPr>
          <a:xfrm>
            <a:off x="11387023" y="595274"/>
            <a:ext cx="181051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15" name="Google Shape;415;p13"/>
          <p:cNvPicPr preferRelativeResize="0"/>
          <p:nvPr/>
        </p:nvPicPr>
        <p:blipFill rotWithShape="1">
          <a:blip r:embed="rId6">
            <a:alphaModFix/>
          </a:blip>
          <a:srcRect b="0" l="-3" r="-3" t="0"/>
          <a:stretch/>
        </p:blipFill>
        <p:spPr>
          <a:xfrm>
            <a:off x="476402" y="1438351"/>
            <a:ext cx="8071409" cy="4943246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13"/>
          <p:cNvSpPr/>
          <p:nvPr/>
        </p:nvSpPr>
        <p:spPr>
          <a:xfrm>
            <a:off x="733349" y="2409444"/>
            <a:ext cx="7563002" cy="19202"/>
          </a:xfrm>
          <a:prstGeom prst="rect">
            <a:avLst/>
          </a:prstGeom>
          <a:solidFill>
            <a:srgbClr val="7A8F7E">
              <a:alpha val="10196"/>
            </a:srgbClr>
          </a:solidFill>
          <a:ln cap="flat" cmpd="sng" w="12700">
            <a:solidFill>
              <a:srgbClr val="7A8F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417" name="Google Shape;417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33349" y="1695298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18" name="Google Shape;418;p13"/>
          <p:cNvPicPr preferRelativeResize="0"/>
          <p:nvPr/>
        </p:nvPicPr>
        <p:blipFill rotWithShape="1">
          <a:blip r:embed="rId8">
            <a:alphaModFix/>
          </a:blip>
          <a:srcRect b="-13755" l="0" r="0" t="-13755"/>
          <a:stretch/>
        </p:blipFill>
        <p:spPr>
          <a:xfrm>
            <a:off x="914400" y="1848002"/>
            <a:ext cx="209398" cy="267005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13"/>
          <p:cNvSpPr txBox="1"/>
          <p:nvPr/>
        </p:nvSpPr>
        <p:spPr>
          <a:xfrm>
            <a:off x="1495044" y="1695298"/>
            <a:ext cx="4886554" cy="324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2100"/>
              <a:buFont typeface="Montserrat"/>
              <a:buNone/>
            </a:pPr>
            <a:r>
              <a:rPr b="1" i="0" lang="en-US" sz="21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Padrões restritos e repetitivos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13"/>
          <p:cNvSpPr txBox="1"/>
          <p:nvPr/>
        </p:nvSpPr>
        <p:spPr>
          <a:xfrm>
            <a:off x="1495044" y="2057400"/>
            <a:ext cx="4200754" cy="210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1300"/>
              <a:buFont typeface="Montserrat"/>
              <a:buNone/>
            </a:pPr>
            <a:r>
              <a:rPr b="0" i="0" lang="en-US" sz="13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Mínimo 2 critérios presentes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13"/>
          <p:cNvSpPr/>
          <p:nvPr/>
        </p:nvSpPr>
        <p:spPr>
          <a:xfrm>
            <a:off x="733349" y="2714854"/>
            <a:ext cx="7563002" cy="647395"/>
          </a:xfrm>
          <a:prstGeom prst="roundRect">
            <a:avLst>
              <a:gd fmla="val 49850" name="adj"/>
            </a:avLst>
          </a:prstGeom>
          <a:solidFill>
            <a:srgbClr val="7A8F7E">
              <a:alpha val="509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13"/>
          <p:cNvSpPr/>
          <p:nvPr/>
        </p:nvSpPr>
        <p:spPr>
          <a:xfrm>
            <a:off x="733349" y="2714854"/>
            <a:ext cx="57607" cy="647395"/>
          </a:xfrm>
          <a:prstGeom prst="roundRect">
            <a:avLst>
              <a:gd fmla="val 560226" name="adj"/>
            </a:avLst>
          </a:prstGeom>
          <a:solidFill>
            <a:srgbClr val="7A8F7E"/>
          </a:solidFill>
          <a:ln cap="flat" cmpd="sng" w="12700">
            <a:solidFill>
              <a:srgbClr val="7A8F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13"/>
          <p:cNvSpPr txBox="1"/>
          <p:nvPr/>
        </p:nvSpPr>
        <p:spPr>
          <a:xfrm>
            <a:off x="1362456" y="2829154"/>
            <a:ext cx="6792163" cy="210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300"/>
              <a:buFont typeface="Montserrat"/>
              <a:buNone/>
            </a:pPr>
            <a:r>
              <a:rPr b="1" i="0" lang="en-US" sz="13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movimentos repetitivos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13"/>
          <p:cNvSpPr txBox="1"/>
          <p:nvPr/>
        </p:nvSpPr>
        <p:spPr>
          <a:xfrm>
            <a:off x="1362456" y="3057754"/>
            <a:ext cx="6792163" cy="191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1000"/>
              <a:buFont typeface="Montserrat"/>
              <a:buNone/>
            </a:pPr>
            <a:r>
              <a:rPr b="0" i="0" lang="en-US" sz="10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Estereotipias motoras, movimentos repetitivos com as mãos, dedos ou corpo.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13"/>
          <p:cNvSpPr/>
          <p:nvPr/>
        </p:nvSpPr>
        <p:spPr>
          <a:xfrm>
            <a:off x="733349" y="3472891"/>
            <a:ext cx="7563002" cy="647395"/>
          </a:xfrm>
          <a:prstGeom prst="roundRect">
            <a:avLst>
              <a:gd fmla="val 49850" name="adj"/>
            </a:avLst>
          </a:prstGeom>
          <a:solidFill>
            <a:srgbClr val="7A8F7E">
              <a:alpha val="509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13"/>
          <p:cNvSpPr/>
          <p:nvPr/>
        </p:nvSpPr>
        <p:spPr>
          <a:xfrm>
            <a:off x="733349" y="3472891"/>
            <a:ext cx="57607" cy="647395"/>
          </a:xfrm>
          <a:prstGeom prst="roundRect">
            <a:avLst>
              <a:gd fmla="val 560226" name="adj"/>
            </a:avLst>
          </a:prstGeom>
          <a:solidFill>
            <a:srgbClr val="7A8F7E"/>
          </a:solidFill>
          <a:ln cap="flat" cmpd="sng" w="12700">
            <a:solidFill>
              <a:srgbClr val="7A8F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13"/>
          <p:cNvSpPr txBox="1"/>
          <p:nvPr/>
        </p:nvSpPr>
        <p:spPr>
          <a:xfrm>
            <a:off x="1362456" y="3587191"/>
            <a:ext cx="6792163" cy="210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300"/>
              <a:buFont typeface="Montserrat"/>
              <a:buNone/>
            </a:pPr>
            <a:r>
              <a:rPr b="1" i="0" lang="en-US" sz="13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rigidez e necessidade de rotina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13"/>
          <p:cNvSpPr txBox="1"/>
          <p:nvPr/>
        </p:nvSpPr>
        <p:spPr>
          <a:xfrm>
            <a:off x="1362456" y="3815791"/>
            <a:ext cx="6792163" cy="191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1000"/>
              <a:buFont typeface="Montserrat"/>
              <a:buNone/>
            </a:pPr>
            <a:r>
              <a:rPr b="0" i="0" lang="en-US" sz="10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Resistência a mudanças, necessidade de previsibilidade e rotina.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13"/>
          <p:cNvSpPr/>
          <p:nvPr/>
        </p:nvSpPr>
        <p:spPr>
          <a:xfrm>
            <a:off x="733349" y="4230929"/>
            <a:ext cx="7563002" cy="647395"/>
          </a:xfrm>
          <a:prstGeom prst="roundRect">
            <a:avLst>
              <a:gd fmla="val 49850" name="adj"/>
            </a:avLst>
          </a:prstGeom>
          <a:solidFill>
            <a:srgbClr val="7A8F7E">
              <a:alpha val="509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13"/>
          <p:cNvSpPr/>
          <p:nvPr/>
        </p:nvSpPr>
        <p:spPr>
          <a:xfrm>
            <a:off x="733349" y="4230929"/>
            <a:ext cx="57607" cy="647395"/>
          </a:xfrm>
          <a:prstGeom prst="roundRect">
            <a:avLst>
              <a:gd fmla="val 560226" name="adj"/>
            </a:avLst>
          </a:prstGeom>
          <a:solidFill>
            <a:srgbClr val="7A8F7E"/>
          </a:solidFill>
          <a:ln cap="flat" cmpd="sng" w="12700">
            <a:solidFill>
              <a:srgbClr val="7A8F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13"/>
          <p:cNvSpPr txBox="1"/>
          <p:nvPr/>
        </p:nvSpPr>
        <p:spPr>
          <a:xfrm>
            <a:off x="1362456" y="4345229"/>
            <a:ext cx="6792163" cy="210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300"/>
              <a:buFont typeface="Montserrat"/>
              <a:buNone/>
            </a:pPr>
            <a:r>
              <a:rPr b="1" i="0" lang="en-US" sz="13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interesses restritos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13"/>
          <p:cNvSpPr txBox="1"/>
          <p:nvPr/>
        </p:nvSpPr>
        <p:spPr>
          <a:xfrm>
            <a:off x="1362456" y="4573829"/>
            <a:ext cx="6792163" cy="191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1000"/>
              <a:buFont typeface="Montserrat"/>
              <a:buNone/>
            </a:pPr>
            <a:r>
              <a:rPr b="0" i="0" lang="en-US" sz="10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Interesses intensos e focados em tópicos específicos.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13"/>
          <p:cNvSpPr/>
          <p:nvPr/>
        </p:nvSpPr>
        <p:spPr>
          <a:xfrm>
            <a:off x="733349" y="4988966"/>
            <a:ext cx="7563002" cy="647395"/>
          </a:xfrm>
          <a:prstGeom prst="roundRect">
            <a:avLst>
              <a:gd fmla="val 49850" name="adj"/>
            </a:avLst>
          </a:prstGeom>
          <a:solidFill>
            <a:srgbClr val="7A8F7E">
              <a:alpha val="509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13"/>
          <p:cNvSpPr/>
          <p:nvPr/>
        </p:nvSpPr>
        <p:spPr>
          <a:xfrm>
            <a:off x="733349" y="4988966"/>
            <a:ext cx="57607" cy="647395"/>
          </a:xfrm>
          <a:prstGeom prst="roundRect">
            <a:avLst>
              <a:gd fmla="val 560226" name="adj"/>
            </a:avLst>
          </a:prstGeom>
          <a:solidFill>
            <a:srgbClr val="7A8F7E"/>
          </a:solidFill>
          <a:ln cap="flat" cmpd="sng" w="12700">
            <a:solidFill>
              <a:srgbClr val="7A8F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13"/>
          <p:cNvSpPr txBox="1"/>
          <p:nvPr/>
        </p:nvSpPr>
        <p:spPr>
          <a:xfrm>
            <a:off x="1362456" y="5103266"/>
            <a:ext cx="6792163" cy="210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300"/>
              <a:buFont typeface="Montserrat"/>
              <a:buNone/>
            </a:pPr>
            <a:r>
              <a:rPr b="1" i="0" lang="en-US" sz="13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alterações sensoriais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13"/>
          <p:cNvSpPr txBox="1"/>
          <p:nvPr/>
        </p:nvSpPr>
        <p:spPr>
          <a:xfrm>
            <a:off x="1362456" y="5331866"/>
            <a:ext cx="6792163" cy="191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1000"/>
              <a:buFont typeface="Montserrat"/>
              <a:buNone/>
            </a:pPr>
            <a:r>
              <a:rPr b="0" i="0" lang="en-US" sz="10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Hipersensibilidade ou hipossensibilidade a estímulos sensoriais.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437" name="Google Shape;437;p13"/>
          <p:cNvPicPr preferRelativeResize="0"/>
          <p:nvPr/>
        </p:nvPicPr>
        <p:blipFill rotWithShape="1">
          <a:blip r:embed="rId9">
            <a:alphaModFix/>
          </a:blip>
          <a:srcRect b="-39" l="0" r="0" t="-39"/>
          <a:stretch/>
        </p:blipFill>
        <p:spPr>
          <a:xfrm>
            <a:off x="733349" y="5871362"/>
            <a:ext cx="7556602" cy="5376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38" name="Google Shape;438;p13"/>
          <p:cNvPicPr preferRelativeResize="0"/>
          <p:nvPr/>
        </p:nvPicPr>
        <p:blipFill rotWithShape="1">
          <a:blip r:embed="rId10">
            <a:alphaModFix/>
          </a:blip>
          <a:srcRect b="-15" l="0" r="0" t="-15"/>
          <a:stretch/>
        </p:blipFill>
        <p:spPr>
          <a:xfrm>
            <a:off x="8833104" y="1438351"/>
            <a:ext cx="2882189" cy="1228954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13"/>
          <p:cNvSpPr/>
          <p:nvPr/>
        </p:nvSpPr>
        <p:spPr>
          <a:xfrm>
            <a:off x="10064801" y="1552651"/>
            <a:ext cx="418795" cy="418795"/>
          </a:xfrm>
          <a:prstGeom prst="ellipse">
            <a:avLst/>
          </a:prstGeom>
          <a:solidFill>
            <a:srgbClr val="7A8F7E">
              <a:alpha val="10196"/>
            </a:srgbClr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440" name="Google Shape;440;p13"/>
          <p:cNvPicPr preferRelativeResize="0"/>
          <p:nvPr/>
        </p:nvPicPr>
        <p:blipFill rotWithShape="1">
          <a:blip r:embed="rId11">
            <a:alphaModFix/>
          </a:blip>
          <a:srcRect b="-12275" l="0" r="0" t="-12275"/>
          <a:stretch/>
        </p:blipFill>
        <p:spPr>
          <a:xfrm>
            <a:off x="10198303" y="1666951"/>
            <a:ext cx="152705" cy="190195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13"/>
          <p:cNvSpPr txBox="1"/>
          <p:nvPr/>
        </p:nvSpPr>
        <p:spPr>
          <a:xfrm>
            <a:off x="10169042" y="2009851"/>
            <a:ext cx="219456" cy="372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2400"/>
              <a:buFont typeface="Montserrat"/>
              <a:buNone/>
            </a:pPr>
            <a:r>
              <a:rPr b="1" i="0" lang="en-US" sz="24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13"/>
          <p:cNvSpPr txBox="1"/>
          <p:nvPr/>
        </p:nvSpPr>
        <p:spPr>
          <a:xfrm>
            <a:off x="9902038" y="2400300"/>
            <a:ext cx="747979" cy="15270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900"/>
              <a:buFont typeface="Montserrat"/>
              <a:buNone/>
            </a:pPr>
            <a:r>
              <a:rPr b="0" i="0" lang="en-US" sz="9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Critérios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443" name="Google Shape;443;p13"/>
          <p:cNvPicPr preferRelativeResize="0"/>
          <p:nvPr/>
        </p:nvPicPr>
        <p:blipFill rotWithShape="1">
          <a:blip r:embed="rId10">
            <a:alphaModFix/>
          </a:blip>
          <a:srcRect b="-15" l="0" r="0" t="-15"/>
          <a:stretch/>
        </p:blipFill>
        <p:spPr>
          <a:xfrm>
            <a:off x="8833104" y="2781605"/>
            <a:ext cx="2882189" cy="1228954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13"/>
          <p:cNvSpPr/>
          <p:nvPr/>
        </p:nvSpPr>
        <p:spPr>
          <a:xfrm>
            <a:off x="10064801" y="2895905"/>
            <a:ext cx="418795" cy="418795"/>
          </a:xfrm>
          <a:prstGeom prst="ellipse">
            <a:avLst/>
          </a:prstGeom>
          <a:solidFill>
            <a:srgbClr val="7A8F7E">
              <a:alpha val="10196"/>
            </a:srgbClr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445" name="Google Shape;445;p13"/>
          <p:cNvPicPr preferRelativeResize="0"/>
          <p:nvPr/>
        </p:nvPicPr>
        <p:blipFill rotWithShape="1">
          <a:blip r:embed="rId12">
            <a:alphaModFix/>
          </a:blip>
          <a:srcRect b="-4491" l="0" r="0" t="-4491"/>
          <a:stretch/>
        </p:blipFill>
        <p:spPr>
          <a:xfrm>
            <a:off x="10198303" y="3010205"/>
            <a:ext cx="152705" cy="190195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13"/>
          <p:cNvSpPr txBox="1"/>
          <p:nvPr/>
        </p:nvSpPr>
        <p:spPr>
          <a:xfrm>
            <a:off x="10078517" y="3353105"/>
            <a:ext cx="393192" cy="372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2400"/>
              <a:buFont typeface="Montserrat"/>
              <a:buNone/>
            </a:pPr>
            <a:r>
              <a:rPr b="1" i="0" lang="en-US" sz="24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2+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13"/>
          <p:cNvSpPr txBox="1"/>
          <p:nvPr/>
        </p:nvSpPr>
        <p:spPr>
          <a:xfrm>
            <a:off x="10033711" y="3743554"/>
            <a:ext cx="486461" cy="15270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900"/>
              <a:buFont typeface="Montserrat"/>
              <a:buNone/>
            </a:pPr>
            <a:r>
              <a:rPr b="0" i="0" lang="en-US" sz="9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Mínimo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448" name="Google Shape;448;p13"/>
          <p:cNvPicPr preferRelativeResize="0"/>
          <p:nvPr/>
        </p:nvPicPr>
        <p:blipFill rotWithShape="1">
          <a:blip r:embed="rId10">
            <a:alphaModFix/>
          </a:blip>
          <a:srcRect b="-15" l="0" r="0" t="-15"/>
          <a:stretch/>
        </p:blipFill>
        <p:spPr>
          <a:xfrm>
            <a:off x="8833104" y="4123944"/>
            <a:ext cx="2882189" cy="1228954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13"/>
          <p:cNvSpPr/>
          <p:nvPr/>
        </p:nvSpPr>
        <p:spPr>
          <a:xfrm>
            <a:off x="10064801" y="4238244"/>
            <a:ext cx="418795" cy="418795"/>
          </a:xfrm>
          <a:prstGeom prst="ellipse">
            <a:avLst/>
          </a:prstGeom>
          <a:solidFill>
            <a:srgbClr val="7A8F7E">
              <a:alpha val="10196"/>
            </a:srgbClr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450" name="Google Shape;450;p13"/>
          <p:cNvPicPr preferRelativeResize="0"/>
          <p:nvPr/>
        </p:nvPicPr>
        <p:blipFill rotWithShape="1">
          <a:blip r:embed="rId13">
            <a:alphaModFix/>
          </a:blip>
          <a:srcRect b="-12275" l="0" r="0" t="-12275"/>
          <a:stretch/>
        </p:blipFill>
        <p:spPr>
          <a:xfrm>
            <a:off x="10198303" y="4352544"/>
            <a:ext cx="152705" cy="190195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13"/>
          <p:cNvSpPr txBox="1"/>
          <p:nvPr/>
        </p:nvSpPr>
        <p:spPr>
          <a:xfrm>
            <a:off x="10177272" y="4695444"/>
            <a:ext cx="200254" cy="372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2400"/>
              <a:buFont typeface="Montserrat"/>
              <a:buNone/>
            </a:pPr>
            <a:r>
              <a:rPr b="1" i="0" lang="en-US" sz="24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13"/>
          <p:cNvSpPr txBox="1"/>
          <p:nvPr/>
        </p:nvSpPr>
        <p:spPr>
          <a:xfrm>
            <a:off x="10077602" y="5086807"/>
            <a:ext cx="400507" cy="15270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900"/>
              <a:buFont typeface="Montserrat"/>
              <a:buNone/>
            </a:pPr>
            <a:r>
              <a:rPr b="0" i="0" lang="en-US" sz="9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Meses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453" name="Google Shape;453;p13"/>
          <p:cNvPicPr preferRelativeResize="0"/>
          <p:nvPr/>
        </p:nvPicPr>
        <p:blipFill rotWithShape="1">
          <a:blip r:embed="rId10">
            <a:alphaModFix/>
          </a:blip>
          <a:srcRect b="-15" l="0" r="0" t="-15"/>
          <a:stretch/>
        </p:blipFill>
        <p:spPr>
          <a:xfrm>
            <a:off x="8833104" y="5467198"/>
            <a:ext cx="2882189" cy="1228954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13"/>
          <p:cNvSpPr/>
          <p:nvPr/>
        </p:nvSpPr>
        <p:spPr>
          <a:xfrm>
            <a:off x="10064801" y="5581498"/>
            <a:ext cx="418795" cy="418795"/>
          </a:xfrm>
          <a:prstGeom prst="ellipse">
            <a:avLst/>
          </a:prstGeom>
          <a:solidFill>
            <a:srgbClr val="7A8F7E">
              <a:alpha val="10196"/>
            </a:srgbClr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455" name="Google Shape;455;p13"/>
          <p:cNvPicPr preferRelativeResize="0"/>
          <p:nvPr/>
        </p:nvPicPr>
        <p:blipFill rotWithShape="1">
          <a:blip r:embed="rId14">
            <a:alphaModFix/>
          </a:blip>
          <a:srcRect b="-92466" l="0" r="0" t="-92466"/>
          <a:stretch/>
        </p:blipFill>
        <p:spPr>
          <a:xfrm>
            <a:off x="10241280" y="5695798"/>
            <a:ext cx="66751" cy="190195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13"/>
          <p:cNvSpPr txBox="1"/>
          <p:nvPr/>
        </p:nvSpPr>
        <p:spPr>
          <a:xfrm>
            <a:off x="9873691" y="6038698"/>
            <a:ext cx="810158" cy="372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2400"/>
              <a:buFont typeface="Montserrat"/>
              <a:buNone/>
            </a:pPr>
            <a:r>
              <a:rPr b="1" i="0" lang="en-US" sz="24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100%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13"/>
          <p:cNvSpPr txBox="1"/>
          <p:nvPr/>
        </p:nvSpPr>
        <p:spPr>
          <a:xfrm>
            <a:off x="10091318" y="6429146"/>
            <a:ext cx="372161" cy="15270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900"/>
              <a:buFont typeface="Montserrat"/>
              <a:buNone/>
            </a:pPr>
            <a:r>
              <a:rPr b="0" i="0" lang="en-US" sz="9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Apoio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458" name="Google Shape;458;p13"/>
          <p:cNvPicPr preferRelativeResize="0"/>
          <p:nvPr/>
        </p:nvPicPr>
        <p:blipFill rotWithShape="1">
          <a:blip r:embed="rId15">
            <a:alphaModFix/>
          </a:blip>
          <a:srcRect b="-12275" l="0" r="0" t="-12275"/>
          <a:stretch/>
        </p:blipFill>
        <p:spPr>
          <a:xfrm>
            <a:off x="1000354" y="2872130"/>
            <a:ext cx="152705" cy="1901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59" name="Google Shape;459;p13"/>
          <p:cNvPicPr preferRelativeResize="0"/>
          <p:nvPr/>
        </p:nvPicPr>
        <p:blipFill rotWithShape="1">
          <a:blip r:embed="rId16">
            <a:alphaModFix/>
          </a:blip>
          <a:srcRect b="-4491" l="0" r="0" t="-4491"/>
          <a:stretch/>
        </p:blipFill>
        <p:spPr>
          <a:xfrm>
            <a:off x="1000354" y="3630168"/>
            <a:ext cx="152705" cy="1901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60" name="Google Shape;460;p13"/>
          <p:cNvPicPr preferRelativeResize="0"/>
          <p:nvPr/>
        </p:nvPicPr>
        <p:blipFill rotWithShape="1">
          <a:blip r:embed="rId14">
            <a:alphaModFix/>
          </a:blip>
          <a:srcRect b="-92466" l="0" r="0" t="-92466"/>
          <a:stretch/>
        </p:blipFill>
        <p:spPr>
          <a:xfrm>
            <a:off x="1043330" y="4388206"/>
            <a:ext cx="66751" cy="1901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61" name="Google Shape;461;p13"/>
          <p:cNvPicPr preferRelativeResize="0"/>
          <p:nvPr/>
        </p:nvPicPr>
        <p:blipFill rotWithShape="1">
          <a:blip r:embed="rId17">
            <a:alphaModFix/>
          </a:blip>
          <a:srcRect b="-20060" l="0" r="0" t="-20060"/>
          <a:stretch/>
        </p:blipFill>
        <p:spPr>
          <a:xfrm>
            <a:off x="1000354" y="5146243"/>
            <a:ext cx="152705" cy="1901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62" name="Google Shape;462;p13"/>
          <p:cNvPicPr preferRelativeResize="0"/>
          <p:nvPr/>
        </p:nvPicPr>
        <p:blipFill rotWithShape="1">
          <a:blip r:embed="rId18">
            <a:alphaModFix/>
          </a:blip>
          <a:srcRect b="-16800" l="0" r="0" t="-16800"/>
          <a:stretch/>
        </p:blipFill>
        <p:spPr>
          <a:xfrm>
            <a:off x="942746" y="6051499"/>
            <a:ext cx="114300" cy="152705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13"/>
          <p:cNvSpPr txBox="1"/>
          <p:nvPr/>
        </p:nvSpPr>
        <p:spPr>
          <a:xfrm>
            <a:off x="1152144" y="6042355"/>
            <a:ext cx="3466490" cy="181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A8F7E"/>
              </a:buClr>
              <a:buSzPts val="1200"/>
              <a:buFont typeface="Montserrat"/>
              <a:buNone/>
            </a:pPr>
            <a:r>
              <a:rPr b="1" i="0" lang="en-US" sz="1200" u="none" cap="none" strike="noStrike">
                <a:solidFill>
                  <a:srgbClr val="7A8F7E"/>
                </a:solidFill>
                <a:latin typeface="Montserrat"/>
                <a:ea typeface="Montserrat"/>
                <a:cs typeface="Montserrat"/>
                <a:sym typeface="Montserrat"/>
              </a:rPr>
              <a:t>A rotina não é frescura. É segurança.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464" name="Google Shape;464;p13"/>
          <p:cNvPicPr preferRelativeResize="0"/>
          <p:nvPr/>
        </p:nvPicPr>
        <p:blipFill rotWithShape="1">
          <a:blip r:embed="rId19">
            <a:alphaModFix amt="90000"/>
          </a:blip>
          <a:srcRect b="0" l="0" r="0" t="0"/>
          <a:stretch/>
        </p:blipFill>
        <p:spPr>
          <a:xfrm>
            <a:off x="10307117" y="6534302"/>
            <a:ext cx="1647749" cy="1810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65" name="Google Shape;465;p13"/>
          <p:cNvPicPr preferRelativeResize="0"/>
          <p:nvPr/>
        </p:nvPicPr>
        <p:blipFill rotWithShape="1">
          <a:blip r:embed="rId20">
            <a:alphaModFix/>
          </a:blip>
          <a:srcRect b="0" l="-200" r="-200" t="0"/>
          <a:stretch/>
        </p:blipFill>
        <p:spPr>
          <a:xfrm>
            <a:off x="0" y="0"/>
            <a:ext cx="12191695" cy="75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14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1E8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472" name="Google Shape;472;p14"/>
          <p:cNvPicPr preferRelativeResize="0"/>
          <p:nvPr/>
        </p:nvPicPr>
        <p:blipFill rotWithShape="1">
          <a:blip r:embed="rId3">
            <a:alphaModFix/>
          </a:blip>
          <a:srcRect b="-1" l="0" r="0" t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73" name="Google Shape;473;p14"/>
          <p:cNvPicPr preferRelativeResize="0"/>
          <p:nvPr/>
        </p:nvPicPr>
        <p:blipFill rotWithShape="1">
          <a:blip r:embed="rId4">
            <a:alphaModFix amt="3000"/>
          </a:blip>
          <a:srcRect b="0" l="0" r="0" t="0"/>
          <a:stretch/>
        </p:blipFill>
        <p:spPr>
          <a:xfrm>
            <a:off x="4190695" y="1524305"/>
            <a:ext cx="485546" cy="181051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14"/>
          <p:cNvSpPr/>
          <p:nvPr/>
        </p:nvSpPr>
        <p:spPr>
          <a:xfrm>
            <a:off x="10477195" y="-666598"/>
            <a:ext cx="2381098" cy="2381098"/>
          </a:xfrm>
          <a:prstGeom prst="ellipse">
            <a:avLst/>
          </a:prstGeom>
          <a:solidFill>
            <a:srgbClr val="7A8F7E">
              <a:alpha val="5098"/>
            </a:srgbClr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14"/>
          <p:cNvSpPr/>
          <p:nvPr/>
        </p:nvSpPr>
        <p:spPr>
          <a:xfrm>
            <a:off x="571500" y="1047902"/>
            <a:ext cx="11048695" cy="19202"/>
          </a:xfrm>
          <a:prstGeom prst="rect">
            <a:avLst/>
          </a:prstGeom>
          <a:solidFill>
            <a:srgbClr val="7A8F7E"/>
          </a:solidFill>
          <a:ln cap="flat" cmpd="sng" w="12700">
            <a:solidFill>
              <a:srgbClr val="7A8F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14"/>
          <p:cNvSpPr txBox="1"/>
          <p:nvPr/>
        </p:nvSpPr>
        <p:spPr>
          <a:xfrm>
            <a:off x="571500" y="395021"/>
            <a:ext cx="5847588" cy="49560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A8F7E"/>
              </a:buClr>
              <a:buSzPts val="3100"/>
              <a:buFont typeface="Merriweather"/>
              <a:buNone/>
            </a:pPr>
            <a:r>
              <a:rPr b="1" i="0" lang="en-US" sz="3100" u="none" cap="none" strike="noStrike">
                <a:solidFill>
                  <a:srgbClr val="7A8F7E"/>
                </a:solidFill>
                <a:latin typeface="Merriweather"/>
                <a:ea typeface="Merriweather"/>
                <a:cs typeface="Merriweather"/>
                <a:sym typeface="Merriweather"/>
              </a:rPr>
              <a:t>PEA</a:t>
            </a:r>
            <a:r>
              <a:rPr b="1" i="0" lang="en-US" sz="3100" u="none" cap="none" strike="noStrike">
                <a:solidFill>
                  <a:srgbClr val="2C3E2D"/>
                </a:solidFill>
                <a:latin typeface="Merriweather"/>
                <a:ea typeface="Merriweather"/>
                <a:cs typeface="Merriweather"/>
                <a:sym typeface="Merriweather"/>
              </a:rPr>
              <a:t> — Outros Critérios </a:t>
            </a:r>
            <a:endParaRPr b="0" i="0" sz="3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14"/>
          <p:cNvSpPr txBox="1"/>
          <p:nvPr/>
        </p:nvSpPr>
        <p:spPr>
          <a:xfrm>
            <a:off x="9188806" y="395021"/>
            <a:ext cx="1767535" cy="2770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800"/>
              <a:buFont typeface="Montserrat"/>
              <a:buNone/>
            </a:pPr>
            <a:r>
              <a:rPr b="1" i="0" lang="en-US" sz="18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Dani Noronha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14"/>
          <p:cNvSpPr txBox="1"/>
          <p:nvPr/>
        </p:nvSpPr>
        <p:spPr>
          <a:xfrm>
            <a:off x="9298534" y="709574"/>
            <a:ext cx="1657807" cy="181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7A8F7E"/>
              </a:buClr>
              <a:buSzPts val="1200"/>
              <a:buFont typeface="Montserrat"/>
              <a:buNone/>
            </a:pPr>
            <a:r>
              <a:rPr b="0" i="0" lang="en-US" sz="1200" u="none" cap="none" strike="noStrike">
                <a:solidFill>
                  <a:srgbClr val="7A8F7E"/>
                </a:solidFill>
                <a:latin typeface="Montserrat"/>
                <a:ea typeface="Montserrat"/>
                <a:cs typeface="Montserrat"/>
                <a:sym typeface="Montserrat"/>
              </a:rPr>
              <a:t>Neuropsicopedagoga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14"/>
          <p:cNvSpPr/>
          <p:nvPr/>
        </p:nvSpPr>
        <p:spPr>
          <a:xfrm>
            <a:off x="11096244" y="381305"/>
            <a:ext cx="523951" cy="523951"/>
          </a:xfrm>
          <a:prstGeom prst="ellipse">
            <a:avLst/>
          </a:prstGeom>
          <a:solidFill>
            <a:srgbClr val="7A8F7E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480" name="Google Shape;480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225174" y="509321"/>
            <a:ext cx="267005" cy="2670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81" name="Google Shape;481;p14"/>
          <p:cNvPicPr preferRelativeResize="0"/>
          <p:nvPr/>
        </p:nvPicPr>
        <p:blipFill rotWithShape="1">
          <a:blip r:embed="rId6">
            <a:alphaModFix/>
          </a:blip>
          <a:srcRect b="-6" l="0" r="0" t="-6"/>
          <a:stretch/>
        </p:blipFill>
        <p:spPr>
          <a:xfrm>
            <a:off x="571500" y="4948733"/>
            <a:ext cx="11048695" cy="956462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14"/>
          <p:cNvSpPr txBox="1"/>
          <p:nvPr/>
        </p:nvSpPr>
        <p:spPr>
          <a:xfrm>
            <a:off x="2315261" y="5254142"/>
            <a:ext cx="8668512" cy="35295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A8F7E"/>
              </a:buClr>
              <a:buSzPts val="1900"/>
              <a:buFont typeface="Montserrat"/>
              <a:buNone/>
            </a:pPr>
            <a:r>
              <a:rPr b="1" i="0" lang="en-US" sz="1900" u="none" cap="none" strike="noStrike">
                <a:solidFill>
                  <a:srgbClr val="7A8F7E"/>
                </a:solidFill>
                <a:latin typeface="Montserrat"/>
                <a:ea typeface="Montserrat"/>
                <a:cs typeface="Montserrat"/>
                <a:sym typeface="Montserrat"/>
              </a:rPr>
              <a:t>O cérebro não está quebrado.</a:t>
            </a:r>
            <a:r>
              <a:rPr b="0" i="0" lang="en-US" sz="19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 Ele funciona de forma </a:t>
            </a:r>
            <a:r>
              <a:rPr b="1" i="0" lang="en-US" sz="1900" u="none" cap="none" strike="noStrike">
                <a:solidFill>
                  <a:srgbClr val="7A8F7E"/>
                </a:solidFill>
                <a:latin typeface="Montserrat"/>
                <a:ea typeface="Montserrat"/>
                <a:cs typeface="Montserrat"/>
                <a:sym typeface="Montserrat"/>
              </a:rPr>
              <a:t>diferente</a:t>
            </a:r>
            <a:r>
              <a:rPr b="0" i="0" lang="en-US" sz="19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483" name="Google Shape;483;p14"/>
          <p:cNvPicPr preferRelativeResize="0"/>
          <p:nvPr/>
        </p:nvPicPr>
        <p:blipFill rotWithShape="1">
          <a:blip r:embed="rId7">
            <a:alphaModFix/>
          </a:blip>
          <a:srcRect b="0" l="-50" r="-50" t="0"/>
          <a:stretch/>
        </p:blipFill>
        <p:spPr>
          <a:xfrm>
            <a:off x="1896466" y="5293462"/>
            <a:ext cx="228600" cy="3044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84" name="Google Shape;484;p14"/>
          <p:cNvPicPr preferRelativeResize="0"/>
          <p:nvPr/>
        </p:nvPicPr>
        <p:blipFill rotWithShape="1">
          <a:blip r:embed="rId8">
            <a:alphaModFix/>
          </a:blip>
          <a:srcRect b="-6" l="0" r="0" t="-6"/>
          <a:stretch/>
        </p:blipFill>
        <p:spPr>
          <a:xfrm>
            <a:off x="571500" y="1447495"/>
            <a:ext cx="3429000" cy="26673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85" name="Google Shape;485;p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952244" y="1990649"/>
            <a:ext cx="666598" cy="6665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86" name="Google Shape;486;p14"/>
          <p:cNvPicPr preferRelativeResize="0"/>
          <p:nvPr/>
        </p:nvPicPr>
        <p:blipFill rotWithShape="1">
          <a:blip r:embed="rId10">
            <a:alphaModFix/>
          </a:blip>
          <a:srcRect b="-30" l="0" r="0" t="-30"/>
          <a:stretch/>
        </p:blipFill>
        <p:spPr>
          <a:xfrm>
            <a:off x="2190902" y="2171700"/>
            <a:ext cx="190195" cy="304495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14"/>
          <p:cNvSpPr txBox="1"/>
          <p:nvPr/>
        </p:nvSpPr>
        <p:spPr>
          <a:xfrm>
            <a:off x="1068019" y="2895905"/>
            <a:ext cx="2437790" cy="2770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800"/>
              <a:buFont typeface="Montserrat"/>
              <a:buNone/>
            </a:pPr>
            <a:r>
              <a:rPr b="1" i="0" lang="en-US" sz="18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Início na Infância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14"/>
          <p:cNvSpPr txBox="1"/>
          <p:nvPr/>
        </p:nvSpPr>
        <p:spPr>
          <a:xfrm>
            <a:off x="1427378" y="3314700"/>
            <a:ext cx="1723644" cy="25786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1300"/>
              <a:buFont typeface="Montserrat"/>
              <a:buNone/>
            </a:pPr>
            <a:r>
              <a:rPr b="0" i="0" lang="en-US" sz="13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início na infância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489" name="Google Shape;489;p14"/>
          <p:cNvPicPr preferRelativeResize="0"/>
          <p:nvPr/>
        </p:nvPicPr>
        <p:blipFill rotWithShape="1">
          <a:blip r:embed="rId8">
            <a:alphaModFix/>
          </a:blip>
          <a:srcRect b="-6" l="0" r="0" t="-6"/>
          <a:stretch/>
        </p:blipFill>
        <p:spPr>
          <a:xfrm>
            <a:off x="4381805" y="1447495"/>
            <a:ext cx="3429000" cy="26673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90" name="Google Shape;490;p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762549" y="1990649"/>
            <a:ext cx="666598" cy="6665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91" name="Google Shape;491;p1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943600" y="2171700"/>
            <a:ext cx="304495" cy="304495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14"/>
          <p:cNvSpPr txBox="1"/>
          <p:nvPr/>
        </p:nvSpPr>
        <p:spPr>
          <a:xfrm>
            <a:off x="4776826" y="2895905"/>
            <a:ext cx="2640787" cy="2770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800"/>
              <a:buFont typeface="Montserrat"/>
              <a:buNone/>
            </a:pPr>
            <a:r>
              <a:rPr b="1" i="0" lang="en-US" sz="18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Prejuízo Funcional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14"/>
          <p:cNvSpPr txBox="1"/>
          <p:nvPr/>
        </p:nvSpPr>
        <p:spPr>
          <a:xfrm>
            <a:off x="5183734" y="3314700"/>
            <a:ext cx="1825142" cy="25786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1300"/>
              <a:buFont typeface="Montserrat"/>
              <a:buNone/>
            </a:pPr>
            <a:r>
              <a:rPr b="0" i="0" lang="en-US" sz="13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prejuízo funcional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494" name="Google Shape;494;p14"/>
          <p:cNvPicPr preferRelativeResize="0"/>
          <p:nvPr/>
        </p:nvPicPr>
        <p:blipFill rotWithShape="1">
          <a:blip r:embed="rId8">
            <a:alphaModFix/>
          </a:blip>
          <a:srcRect b="-6" l="0" r="0" t="-6"/>
          <a:stretch/>
        </p:blipFill>
        <p:spPr>
          <a:xfrm>
            <a:off x="8191195" y="1447495"/>
            <a:ext cx="3429000" cy="26673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95" name="Google Shape;495;p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572854" y="1861718"/>
            <a:ext cx="666598" cy="6665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96" name="Google Shape;496;p1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9753905" y="2042770"/>
            <a:ext cx="304495" cy="304495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14"/>
          <p:cNvSpPr txBox="1"/>
          <p:nvPr/>
        </p:nvSpPr>
        <p:spPr>
          <a:xfrm>
            <a:off x="8441741" y="2766974"/>
            <a:ext cx="2935224" cy="2770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800"/>
              <a:buFont typeface="Montserrat"/>
              <a:buNone/>
            </a:pPr>
            <a:r>
              <a:rPr b="1" i="0" lang="en-US" sz="18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Não Explicado por DI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14"/>
          <p:cNvSpPr txBox="1"/>
          <p:nvPr/>
        </p:nvSpPr>
        <p:spPr>
          <a:xfrm>
            <a:off x="8449056" y="3185770"/>
            <a:ext cx="2915107" cy="5148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1300"/>
              <a:buFont typeface="Montserrat"/>
              <a:buNone/>
            </a:pPr>
            <a:r>
              <a:rPr b="0" i="0" lang="en-US" sz="13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não explicado por deficiência intelectual isolada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499" name="Google Shape;499;p14"/>
          <p:cNvPicPr preferRelativeResize="0"/>
          <p:nvPr/>
        </p:nvPicPr>
        <p:blipFill rotWithShape="1">
          <a:blip r:embed="rId13">
            <a:alphaModFix/>
          </a:blip>
          <a:srcRect b="0" l="-79" r="-79" t="0"/>
          <a:stretch/>
        </p:blipFill>
        <p:spPr>
          <a:xfrm>
            <a:off x="0" y="0"/>
            <a:ext cx="12191695" cy="950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500" name="Google Shape;500;p1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0668305" y="6258154"/>
            <a:ext cx="1143000" cy="362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15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1E8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507" name="Google Shape;507;p15"/>
          <p:cNvPicPr preferRelativeResize="0"/>
          <p:nvPr/>
        </p:nvPicPr>
        <p:blipFill rotWithShape="1">
          <a:blip r:embed="rId3">
            <a:alphaModFix/>
          </a:blip>
          <a:srcRect b="-1" l="0" r="0" t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508" name="Google Shape;508;p15"/>
          <p:cNvPicPr preferRelativeResize="0"/>
          <p:nvPr/>
        </p:nvPicPr>
        <p:blipFill rotWithShape="1">
          <a:blip r:embed="rId4">
            <a:alphaModFix/>
          </a:blip>
          <a:srcRect b="0" l="-79" r="-79" t="0"/>
          <a:stretch/>
        </p:blipFill>
        <p:spPr>
          <a:xfrm>
            <a:off x="0" y="0"/>
            <a:ext cx="12191695" cy="95098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15"/>
          <p:cNvSpPr/>
          <p:nvPr/>
        </p:nvSpPr>
        <p:spPr>
          <a:xfrm>
            <a:off x="10477195" y="-952805"/>
            <a:ext cx="3810305" cy="3810305"/>
          </a:xfrm>
          <a:prstGeom prst="ellipse">
            <a:avLst/>
          </a:prstGeom>
          <a:solidFill>
            <a:srgbClr val="7A8F7E">
              <a:alpha val="5098"/>
            </a:srgbClr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510" name="Google Shape;510;p15"/>
          <p:cNvPicPr preferRelativeResize="0"/>
          <p:nvPr/>
        </p:nvPicPr>
        <p:blipFill rotWithShape="1">
          <a:blip r:embed="rId5">
            <a:alphaModFix amt="3000"/>
          </a:blip>
          <a:srcRect b="0" l="0" r="0" t="0"/>
          <a:stretch/>
        </p:blipFill>
        <p:spPr>
          <a:xfrm>
            <a:off x="3238805" y="571500"/>
            <a:ext cx="1019556" cy="181051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15"/>
          <p:cNvSpPr txBox="1"/>
          <p:nvPr/>
        </p:nvSpPr>
        <p:spPr>
          <a:xfrm>
            <a:off x="571500" y="286207"/>
            <a:ext cx="5734202" cy="4005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A8F7E"/>
              </a:buClr>
              <a:buSzPts val="2500"/>
              <a:buFont typeface="Merriweather"/>
              <a:buNone/>
            </a:pPr>
            <a:r>
              <a:rPr b="1" i="0" lang="en-US" sz="2500" u="none" cap="none" strike="noStrike">
                <a:solidFill>
                  <a:srgbClr val="7A8F7E"/>
                </a:solidFill>
                <a:latin typeface="Merriweather"/>
                <a:ea typeface="Merriweather"/>
                <a:cs typeface="Merriweather"/>
                <a:sym typeface="Merriweather"/>
              </a:rPr>
              <a:t>PEA</a:t>
            </a:r>
            <a:r>
              <a:rPr b="1" i="0" lang="en-US" sz="2500" u="none" cap="none" strike="noStrike">
                <a:solidFill>
                  <a:srgbClr val="2C3E2D"/>
                </a:solidFill>
                <a:latin typeface="Merriweather"/>
                <a:ea typeface="Merriweather"/>
                <a:cs typeface="Merriweather"/>
                <a:sym typeface="Merriweather"/>
              </a:rPr>
              <a:t> — INTERPRETAÇÃO CLÍNICA </a:t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15"/>
          <p:cNvSpPr txBox="1"/>
          <p:nvPr/>
        </p:nvSpPr>
        <p:spPr>
          <a:xfrm>
            <a:off x="571500" y="733349"/>
            <a:ext cx="6184087" cy="210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1300"/>
              <a:buFont typeface="Montserrat"/>
              <a:buNone/>
            </a:pPr>
            <a:r>
              <a:rPr b="0" i="0" lang="en-US" sz="13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A rigidez não é teimosia. É necessidade de previsibilidade.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15"/>
          <p:cNvSpPr/>
          <p:nvPr/>
        </p:nvSpPr>
        <p:spPr>
          <a:xfrm>
            <a:off x="571500" y="1038758"/>
            <a:ext cx="5734202" cy="19202"/>
          </a:xfrm>
          <a:prstGeom prst="rect">
            <a:avLst/>
          </a:prstGeom>
          <a:solidFill>
            <a:srgbClr val="7A8F7E"/>
          </a:solidFill>
          <a:ln cap="flat" cmpd="sng" w="12700">
            <a:solidFill>
              <a:srgbClr val="7A8F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514" name="Google Shape;514;p15"/>
          <p:cNvPicPr preferRelativeResize="0"/>
          <p:nvPr/>
        </p:nvPicPr>
        <p:blipFill rotWithShape="1">
          <a:blip r:embed="rId6">
            <a:alphaModFix/>
          </a:blip>
          <a:srcRect b="0" l="-2" r="-2" t="0"/>
          <a:stretch/>
        </p:blipFill>
        <p:spPr>
          <a:xfrm>
            <a:off x="571500" y="1524305"/>
            <a:ext cx="6667805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515" name="Google Shape;515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28446" y="2095805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516" name="Google Shape;516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81151" y="2247595"/>
            <a:ext cx="267005" cy="267005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15"/>
          <p:cNvSpPr txBox="1"/>
          <p:nvPr/>
        </p:nvSpPr>
        <p:spPr>
          <a:xfrm>
            <a:off x="1591056" y="1862633"/>
            <a:ext cx="5391302" cy="49560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A8F7E"/>
              </a:buClr>
              <a:buSzPts val="1500"/>
              <a:buFont typeface="Montserrat"/>
              <a:buNone/>
            </a:pPr>
            <a:r>
              <a:rPr b="1" i="0" lang="en-US" sz="1500" u="none" cap="none" strike="noStrike">
                <a:solidFill>
                  <a:srgbClr val="7A8F7E"/>
                </a:solidFill>
                <a:latin typeface="Montserrat"/>
                <a:ea typeface="Montserrat"/>
                <a:cs typeface="Montserrat"/>
                <a:sym typeface="Montserrat"/>
              </a:rPr>
              <a:t>A rigidez não é teimosia.</a:t>
            </a:r>
            <a:r>
              <a:rPr b="1" i="0" lang="en-US" sz="15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 É </a:t>
            </a:r>
            <a:r>
              <a:rPr b="1" i="0" lang="en-US" sz="1500" u="none" cap="none" strike="noStrike">
                <a:solidFill>
                  <a:srgbClr val="7A8F7E"/>
                </a:solidFill>
                <a:latin typeface="Montserrat"/>
                <a:ea typeface="Montserrat"/>
                <a:cs typeface="Montserrat"/>
                <a:sym typeface="Montserrat"/>
              </a:rPr>
              <a:t>necessidade de previsibilidade</a:t>
            </a:r>
            <a:r>
              <a:rPr b="1" i="0" lang="en-US" sz="15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15"/>
          <p:cNvSpPr txBox="1"/>
          <p:nvPr/>
        </p:nvSpPr>
        <p:spPr>
          <a:xfrm>
            <a:off x="1591056" y="2510942"/>
            <a:ext cx="5391302" cy="42885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1200"/>
              <a:buFont typeface="Montserrat"/>
              <a:buNone/>
            </a:pPr>
            <a:r>
              <a:rPr b="0" i="0" lang="en-US" sz="12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A criança com autismo precisa de rotina e previsibilidade para se sentir segura. A rigidez é uma estratégia de coping, não teimosia.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519" name="Google Shape;519;p15"/>
          <p:cNvPicPr preferRelativeResize="0"/>
          <p:nvPr/>
        </p:nvPicPr>
        <p:blipFill rotWithShape="1">
          <a:blip r:embed="rId6">
            <a:alphaModFix/>
          </a:blip>
          <a:srcRect b="0" l="-2" r="-2" t="0"/>
          <a:stretch/>
        </p:blipFill>
        <p:spPr>
          <a:xfrm>
            <a:off x="571500" y="3429000"/>
            <a:ext cx="6667805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520" name="Google Shape;520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28446" y="4000500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521" name="Google Shape;521;p15"/>
          <p:cNvPicPr preferRelativeResize="0"/>
          <p:nvPr/>
        </p:nvPicPr>
        <p:blipFill rotWithShape="1">
          <a:blip r:embed="rId9">
            <a:alphaModFix/>
          </a:blip>
          <a:srcRect b="0" l="-881" r="-881" t="0"/>
          <a:stretch/>
        </p:blipFill>
        <p:spPr>
          <a:xfrm>
            <a:off x="995782" y="4153205"/>
            <a:ext cx="237744" cy="267005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p15"/>
          <p:cNvSpPr txBox="1"/>
          <p:nvPr/>
        </p:nvSpPr>
        <p:spPr>
          <a:xfrm>
            <a:off x="1591056" y="3891686"/>
            <a:ext cx="5391302" cy="2478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A8F7E"/>
              </a:buClr>
              <a:buSzPts val="1500"/>
              <a:buFont typeface="Montserrat"/>
              <a:buNone/>
            </a:pPr>
            <a:r>
              <a:rPr b="1" i="0" lang="en-US" sz="1500" u="none" cap="none" strike="noStrike">
                <a:solidFill>
                  <a:srgbClr val="7A8F7E"/>
                </a:solidFill>
                <a:latin typeface="Montserrat"/>
                <a:ea typeface="Montserrat"/>
                <a:cs typeface="Montserrat"/>
                <a:sym typeface="Montserrat"/>
              </a:rPr>
              <a:t>A crise não é birra.</a:t>
            </a:r>
            <a:r>
              <a:rPr b="1" i="0" lang="en-US" sz="15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 É </a:t>
            </a:r>
            <a:r>
              <a:rPr b="1" i="0" lang="en-US" sz="1500" u="none" cap="none" strike="noStrike">
                <a:solidFill>
                  <a:srgbClr val="7A8F7E"/>
                </a:solidFill>
                <a:latin typeface="Montserrat"/>
                <a:ea typeface="Montserrat"/>
                <a:cs typeface="Montserrat"/>
                <a:sym typeface="Montserrat"/>
              </a:rPr>
              <a:t>colapso neurológico</a:t>
            </a:r>
            <a:r>
              <a:rPr b="1" i="0" lang="en-US" sz="15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15"/>
          <p:cNvSpPr txBox="1"/>
          <p:nvPr/>
        </p:nvSpPr>
        <p:spPr>
          <a:xfrm>
            <a:off x="1591056" y="4292194"/>
            <a:ext cx="5391302" cy="42885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1200"/>
              <a:buFont typeface="Montserrat"/>
              <a:buNone/>
            </a:pPr>
            <a:r>
              <a:rPr b="0" i="0" lang="en-US" sz="12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Quando a sobrecarga sensorial atinge o limite, o cérebro entra em colapso. Não é comportamento proposital, é resposta fisiológica.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524" name="Google Shape;524;p15"/>
          <p:cNvPicPr preferRelativeResize="0"/>
          <p:nvPr/>
        </p:nvPicPr>
        <p:blipFill rotWithShape="1">
          <a:blip r:embed="rId10">
            <a:alphaModFix/>
          </a:blip>
          <a:srcRect b="-9" l="0" r="0" t="-9"/>
          <a:stretch/>
        </p:blipFill>
        <p:spPr>
          <a:xfrm>
            <a:off x="571500" y="5333695"/>
            <a:ext cx="6667805" cy="1000354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15"/>
          <p:cNvSpPr/>
          <p:nvPr/>
        </p:nvSpPr>
        <p:spPr>
          <a:xfrm>
            <a:off x="828446" y="5529377"/>
            <a:ext cx="609905" cy="609905"/>
          </a:xfrm>
          <a:prstGeom prst="ellipse">
            <a:avLst/>
          </a:prstGeom>
          <a:solidFill>
            <a:srgbClr val="7A8F7E">
              <a:alpha val="20000"/>
            </a:srgbClr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526" name="Google Shape;526;p1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981151" y="5682082"/>
            <a:ext cx="304495" cy="304495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15"/>
          <p:cNvSpPr txBox="1"/>
          <p:nvPr/>
        </p:nvSpPr>
        <p:spPr>
          <a:xfrm>
            <a:off x="1895551" y="5714086"/>
            <a:ext cx="5772607" cy="2478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A8F7E"/>
              </a:buClr>
              <a:buSzPts val="1300"/>
              <a:buFont typeface="Montserrat"/>
              <a:buNone/>
            </a:pPr>
            <a:r>
              <a:rPr b="1" i="0" lang="en-US" sz="1300" u="none" cap="none" strike="noStrike">
                <a:solidFill>
                  <a:srgbClr val="7A8F7E"/>
                </a:solidFill>
                <a:latin typeface="Montserrat"/>
                <a:ea typeface="Montserrat"/>
                <a:cs typeface="Montserrat"/>
                <a:sym typeface="Montserrat"/>
              </a:rPr>
              <a:t>Para nós é desconforto.</a:t>
            </a:r>
            <a:r>
              <a:rPr b="0" i="0" lang="en-US" sz="13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 Para eles pode ser </a:t>
            </a:r>
            <a:r>
              <a:rPr b="1" i="0" lang="en-US" sz="1300" u="none" cap="none" strike="noStrike">
                <a:solidFill>
                  <a:srgbClr val="7A8F7E"/>
                </a:solidFill>
                <a:latin typeface="Montserrat"/>
                <a:ea typeface="Montserrat"/>
                <a:cs typeface="Montserrat"/>
                <a:sym typeface="Montserrat"/>
              </a:rPr>
              <a:t>sofrimento</a:t>
            </a:r>
            <a:r>
              <a:rPr b="0" i="0" lang="en-US" sz="13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528" name="Google Shape;528;p1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628546" y="5735117"/>
            <a:ext cx="171907" cy="1719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529" name="Google Shape;529;p15"/>
          <p:cNvPicPr preferRelativeResize="0"/>
          <p:nvPr/>
        </p:nvPicPr>
        <p:blipFill rotWithShape="1">
          <a:blip r:embed="rId13">
            <a:alphaModFix/>
          </a:blip>
          <a:srcRect b="0" l="-6" r="-6" t="0"/>
          <a:stretch/>
        </p:blipFill>
        <p:spPr>
          <a:xfrm>
            <a:off x="7619695" y="1524305"/>
            <a:ext cx="4000500" cy="3095244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15"/>
          <p:cNvSpPr/>
          <p:nvPr/>
        </p:nvSpPr>
        <p:spPr>
          <a:xfrm>
            <a:off x="7877556" y="2371954"/>
            <a:ext cx="3486607" cy="19202"/>
          </a:xfrm>
          <a:prstGeom prst="rect">
            <a:avLst/>
          </a:prstGeom>
          <a:solidFill>
            <a:srgbClr val="7A8F7E">
              <a:alpha val="10196"/>
            </a:srgbClr>
          </a:solidFill>
          <a:ln cap="flat" cmpd="sng" w="12700">
            <a:solidFill>
              <a:srgbClr val="7A8F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15"/>
          <p:cNvSpPr/>
          <p:nvPr/>
        </p:nvSpPr>
        <p:spPr>
          <a:xfrm>
            <a:off x="7877556" y="1781251"/>
            <a:ext cx="418795" cy="418795"/>
          </a:xfrm>
          <a:prstGeom prst="ellipse">
            <a:avLst/>
          </a:prstGeom>
          <a:solidFill>
            <a:srgbClr val="7A8F7E">
              <a:alpha val="10196"/>
            </a:srgbClr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532" name="Google Shape;532;p15"/>
          <p:cNvPicPr preferRelativeResize="0"/>
          <p:nvPr/>
        </p:nvPicPr>
        <p:blipFill rotWithShape="1">
          <a:blip r:embed="rId14">
            <a:alphaModFix/>
          </a:blip>
          <a:srcRect b="0" l="-1648" r="-1648" t="0"/>
          <a:stretch/>
        </p:blipFill>
        <p:spPr>
          <a:xfrm>
            <a:off x="8001000" y="1895551"/>
            <a:ext cx="171907" cy="190195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15"/>
          <p:cNvSpPr txBox="1"/>
          <p:nvPr/>
        </p:nvSpPr>
        <p:spPr>
          <a:xfrm>
            <a:off x="8438998" y="1876349"/>
            <a:ext cx="232531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500"/>
              <a:buFont typeface="Montserrat"/>
              <a:buNone/>
            </a:pPr>
            <a:r>
              <a:rPr b="1" i="0" lang="en-US" sz="15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Gatilhos Ambientais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15"/>
          <p:cNvSpPr/>
          <p:nvPr/>
        </p:nvSpPr>
        <p:spPr>
          <a:xfrm>
            <a:off x="7877556" y="2467051"/>
            <a:ext cx="3486607" cy="476402"/>
          </a:xfrm>
          <a:prstGeom prst="roundRect">
            <a:avLst>
              <a:gd fmla="val 92131" name="adj"/>
            </a:avLst>
          </a:prstGeom>
          <a:solidFill>
            <a:srgbClr val="7A8F7E">
              <a:alpha val="509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15"/>
          <p:cNvSpPr/>
          <p:nvPr/>
        </p:nvSpPr>
        <p:spPr>
          <a:xfrm>
            <a:off x="7877556" y="2467051"/>
            <a:ext cx="38405" cy="476402"/>
          </a:xfrm>
          <a:prstGeom prst="roundRect">
            <a:avLst>
              <a:gd fmla="val 1142851" name="adj"/>
            </a:avLst>
          </a:prstGeom>
          <a:solidFill>
            <a:srgbClr val="7A8F7E"/>
          </a:solidFill>
          <a:ln cap="flat" cmpd="sng" w="12700">
            <a:solidFill>
              <a:srgbClr val="7A8F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15"/>
          <p:cNvSpPr txBox="1"/>
          <p:nvPr/>
        </p:nvSpPr>
        <p:spPr>
          <a:xfrm>
            <a:off x="8505749" y="2542946"/>
            <a:ext cx="981151" cy="1719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100"/>
              <a:buFont typeface="Montserrat"/>
              <a:buNone/>
            </a:pPr>
            <a:r>
              <a:rPr b="1" i="0" lang="en-US" sz="11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Som alto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15"/>
          <p:cNvSpPr txBox="1"/>
          <p:nvPr/>
        </p:nvSpPr>
        <p:spPr>
          <a:xfrm>
            <a:off x="8505749" y="2714854"/>
            <a:ext cx="1261872" cy="15270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900"/>
              <a:buFont typeface="Montserrat"/>
              <a:buNone/>
            </a:pPr>
            <a:r>
              <a:rPr b="0" i="0" lang="en-US" sz="9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Ruído excessivo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15"/>
          <p:cNvSpPr/>
          <p:nvPr/>
        </p:nvSpPr>
        <p:spPr>
          <a:xfrm>
            <a:off x="7877556" y="3224174"/>
            <a:ext cx="3486607" cy="476402"/>
          </a:xfrm>
          <a:prstGeom prst="roundRect">
            <a:avLst>
              <a:gd fmla="val 92131" name="adj"/>
            </a:avLst>
          </a:prstGeom>
          <a:solidFill>
            <a:srgbClr val="7A8F7E">
              <a:alpha val="509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15"/>
          <p:cNvSpPr/>
          <p:nvPr/>
        </p:nvSpPr>
        <p:spPr>
          <a:xfrm>
            <a:off x="7877556" y="3224174"/>
            <a:ext cx="38405" cy="476402"/>
          </a:xfrm>
          <a:prstGeom prst="roundRect">
            <a:avLst>
              <a:gd fmla="val 1142851" name="adj"/>
            </a:avLst>
          </a:prstGeom>
          <a:solidFill>
            <a:srgbClr val="7A8F7E"/>
          </a:solidFill>
          <a:ln cap="flat" cmpd="sng" w="12700">
            <a:solidFill>
              <a:srgbClr val="7A8F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15"/>
          <p:cNvSpPr txBox="1"/>
          <p:nvPr/>
        </p:nvSpPr>
        <p:spPr>
          <a:xfrm>
            <a:off x="8505749" y="3300070"/>
            <a:ext cx="1028700" cy="1719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100"/>
              <a:buFont typeface="Montserrat"/>
              <a:buNone/>
            </a:pPr>
            <a:r>
              <a:rPr b="1" i="0" lang="en-US" sz="11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Luz intensa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15"/>
          <p:cNvSpPr txBox="1"/>
          <p:nvPr/>
        </p:nvSpPr>
        <p:spPr>
          <a:xfrm>
            <a:off x="8505749" y="3471977"/>
            <a:ext cx="1343254" cy="15270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900"/>
              <a:buFont typeface="Montserrat"/>
              <a:buNone/>
            </a:pPr>
            <a:r>
              <a:rPr b="0" i="0" lang="en-US" sz="9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Iluminação forte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15"/>
          <p:cNvSpPr/>
          <p:nvPr/>
        </p:nvSpPr>
        <p:spPr>
          <a:xfrm>
            <a:off x="7877556" y="3981298"/>
            <a:ext cx="3486607" cy="476402"/>
          </a:xfrm>
          <a:prstGeom prst="roundRect">
            <a:avLst>
              <a:gd fmla="val 92131" name="adj"/>
            </a:avLst>
          </a:prstGeom>
          <a:solidFill>
            <a:srgbClr val="7A8F7E">
              <a:alpha val="509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15"/>
          <p:cNvSpPr/>
          <p:nvPr/>
        </p:nvSpPr>
        <p:spPr>
          <a:xfrm>
            <a:off x="7877556" y="3981298"/>
            <a:ext cx="38405" cy="476402"/>
          </a:xfrm>
          <a:prstGeom prst="roundRect">
            <a:avLst>
              <a:gd fmla="val 1142851" name="adj"/>
            </a:avLst>
          </a:prstGeom>
          <a:solidFill>
            <a:srgbClr val="7A8F7E"/>
          </a:solidFill>
          <a:ln cap="flat" cmpd="sng" w="12700">
            <a:solidFill>
              <a:srgbClr val="7A8F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15"/>
          <p:cNvSpPr txBox="1"/>
          <p:nvPr/>
        </p:nvSpPr>
        <p:spPr>
          <a:xfrm>
            <a:off x="8505749" y="4058107"/>
            <a:ext cx="943661" cy="1719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100"/>
              <a:buFont typeface="Montserrat"/>
              <a:buNone/>
            </a:pPr>
            <a:r>
              <a:rPr b="1" i="0" lang="en-US" sz="11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Multidão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15"/>
          <p:cNvSpPr txBox="1"/>
          <p:nvPr/>
        </p:nvSpPr>
        <p:spPr>
          <a:xfrm>
            <a:off x="8505749" y="4229100"/>
            <a:ext cx="1182319" cy="15270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900"/>
              <a:buFont typeface="Montserrat"/>
              <a:buNone/>
            </a:pPr>
            <a:r>
              <a:rPr b="0" i="0" lang="en-US" sz="9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Muitas pessoas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546" name="Google Shape;546;p15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8091526" y="2605126"/>
            <a:ext cx="237744" cy="1901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547" name="Google Shape;547;p15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8115300" y="3362249"/>
            <a:ext cx="190195" cy="1901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548" name="Google Shape;548;p15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8091526" y="4119372"/>
            <a:ext cx="237744" cy="1901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549" name="Google Shape;549;p15"/>
          <p:cNvPicPr preferRelativeResize="0"/>
          <p:nvPr/>
        </p:nvPicPr>
        <p:blipFill rotWithShape="1">
          <a:blip r:embed="rId18">
            <a:alphaModFix/>
          </a:blip>
          <a:srcRect b="-10" l="0" r="0" t="-10"/>
          <a:stretch/>
        </p:blipFill>
        <p:spPr>
          <a:xfrm>
            <a:off x="7619695" y="4809744"/>
            <a:ext cx="4000500" cy="1524305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15"/>
          <p:cNvSpPr/>
          <p:nvPr/>
        </p:nvSpPr>
        <p:spPr>
          <a:xfrm>
            <a:off x="7877556" y="5658307"/>
            <a:ext cx="3486607" cy="19202"/>
          </a:xfrm>
          <a:prstGeom prst="rect">
            <a:avLst/>
          </a:prstGeom>
          <a:solidFill>
            <a:srgbClr val="7A8F7E">
              <a:alpha val="10196"/>
            </a:srgbClr>
          </a:solidFill>
          <a:ln cap="flat" cmpd="sng" w="12700">
            <a:solidFill>
              <a:srgbClr val="7A8F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15"/>
          <p:cNvSpPr/>
          <p:nvPr/>
        </p:nvSpPr>
        <p:spPr>
          <a:xfrm>
            <a:off x="7877556" y="5067605"/>
            <a:ext cx="418795" cy="418795"/>
          </a:xfrm>
          <a:prstGeom prst="ellipse">
            <a:avLst/>
          </a:prstGeom>
          <a:solidFill>
            <a:srgbClr val="7A8F7E">
              <a:alpha val="10196"/>
            </a:srgbClr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552" name="Google Shape;552;p15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7991856" y="5181905"/>
            <a:ext cx="190195" cy="190195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Google Shape;553;p15"/>
          <p:cNvSpPr txBox="1"/>
          <p:nvPr/>
        </p:nvSpPr>
        <p:spPr>
          <a:xfrm>
            <a:off x="8438998" y="5162702"/>
            <a:ext cx="2078431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500"/>
              <a:buFont typeface="Montserrat"/>
              <a:buNone/>
            </a:pPr>
            <a:r>
              <a:rPr b="1" i="0" lang="en-US" sz="15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Impacto na Igreja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15"/>
          <p:cNvSpPr/>
          <p:nvPr/>
        </p:nvSpPr>
        <p:spPr>
          <a:xfrm>
            <a:off x="7877556" y="5753405"/>
            <a:ext cx="3486607" cy="629107"/>
          </a:xfrm>
          <a:prstGeom prst="roundRect">
            <a:avLst>
              <a:gd fmla="val 52854" name="adj"/>
            </a:avLst>
          </a:prstGeom>
          <a:solidFill>
            <a:srgbClr val="7A8F7E">
              <a:alpha val="509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15"/>
          <p:cNvSpPr/>
          <p:nvPr/>
        </p:nvSpPr>
        <p:spPr>
          <a:xfrm>
            <a:off x="7877556" y="5753405"/>
            <a:ext cx="38405" cy="629107"/>
          </a:xfrm>
          <a:prstGeom prst="roundRect">
            <a:avLst>
              <a:gd fmla="val 865796" name="adj"/>
            </a:avLst>
          </a:prstGeom>
          <a:solidFill>
            <a:srgbClr val="7A8F7E"/>
          </a:solidFill>
          <a:ln cap="flat" cmpd="sng" w="12700">
            <a:solidFill>
              <a:srgbClr val="7A8F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15"/>
          <p:cNvSpPr txBox="1"/>
          <p:nvPr/>
        </p:nvSpPr>
        <p:spPr>
          <a:xfrm>
            <a:off x="8438998" y="5896051"/>
            <a:ext cx="2781605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100"/>
              <a:buFont typeface="Montserrat"/>
              <a:buNone/>
            </a:pPr>
            <a:r>
              <a:rPr b="1" i="0" lang="en-US" sz="11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Ambiente da igreja</a:t>
            </a:r>
            <a:r>
              <a:rPr b="0" i="0" lang="en-US" sz="11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 pode gerar dor real para crianças neurodivergentes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557" name="Google Shape;557;p15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8058607" y="5967374"/>
            <a:ext cx="237744" cy="1901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558" name="Google Shape;558;p15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10477195" y="6334049"/>
            <a:ext cx="543154" cy="181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16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1E8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565" name="Google Shape;565;p16"/>
          <p:cNvPicPr preferRelativeResize="0"/>
          <p:nvPr/>
        </p:nvPicPr>
        <p:blipFill rotWithShape="1">
          <a:blip r:embed="rId3">
            <a:alphaModFix/>
          </a:blip>
          <a:srcRect b="-1" l="0" r="0" t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566" name="Google Shape;566;p16"/>
          <p:cNvPicPr preferRelativeResize="0"/>
          <p:nvPr/>
        </p:nvPicPr>
        <p:blipFill rotWithShape="1">
          <a:blip r:embed="rId4">
            <a:alphaModFix/>
          </a:blip>
          <a:srcRect b="0" l="-79" r="-79" t="0"/>
          <a:stretch/>
        </p:blipFill>
        <p:spPr>
          <a:xfrm>
            <a:off x="0" y="0"/>
            <a:ext cx="12191695" cy="950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567" name="Google Shape;567;p16"/>
          <p:cNvPicPr preferRelativeResize="0"/>
          <p:nvPr/>
        </p:nvPicPr>
        <p:blipFill rotWithShape="1">
          <a:blip r:embed="rId5">
            <a:alphaModFix/>
          </a:blip>
          <a:srcRect b="0" l="-27" r="-27" t="0"/>
          <a:stretch/>
        </p:blipFill>
        <p:spPr>
          <a:xfrm>
            <a:off x="381305" y="381305"/>
            <a:ext cx="428854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568" name="Google Shape;568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239805" y="381305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569" name="Google Shape;569;p16"/>
          <p:cNvPicPr preferRelativeResize="0"/>
          <p:nvPr/>
        </p:nvPicPr>
        <p:blipFill rotWithShape="1">
          <a:blip r:embed="rId7">
            <a:alphaModFix/>
          </a:blip>
          <a:srcRect b="-396" l="0" r="0" t="-396"/>
          <a:stretch/>
        </p:blipFill>
        <p:spPr>
          <a:xfrm>
            <a:off x="4190695" y="5505602"/>
            <a:ext cx="3810305" cy="19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570" name="Google Shape;570;p16"/>
          <p:cNvPicPr preferRelativeResize="0"/>
          <p:nvPr/>
        </p:nvPicPr>
        <p:blipFill rotWithShape="1">
          <a:blip r:embed="rId8">
            <a:alphaModFix amt="3000"/>
          </a:blip>
          <a:srcRect b="0" l="0" r="0" t="0"/>
          <a:stretch/>
        </p:blipFill>
        <p:spPr>
          <a:xfrm>
            <a:off x="4190695" y="1524305"/>
            <a:ext cx="485546" cy="181051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Google Shape;571;p16"/>
          <p:cNvSpPr txBox="1"/>
          <p:nvPr/>
        </p:nvSpPr>
        <p:spPr>
          <a:xfrm>
            <a:off x="190195" y="761695"/>
            <a:ext cx="11811305" cy="52395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A8F7E"/>
              </a:buClr>
              <a:buSzPts val="3100"/>
              <a:buFont typeface="Merriweather"/>
              <a:buNone/>
            </a:pPr>
            <a:r>
              <a:rPr b="1" i="1" lang="en-US" sz="3100" u="none" cap="none" strike="noStrike">
                <a:solidFill>
                  <a:srgbClr val="7A8F7E"/>
                </a:solidFill>
                <a:latin typeface="Merriweather"/>
                <a:ea typeface="Merriweather"/>
                <a:cs typeface="Merriweather"/>
                <a:sym typeface="Merriweather"/>
              </a:rPr>
              <a:t>Jesus</a:t>
            </a:r>
            <a:r>
              <a:rPr b="1" i="0" lang="en-US" sz="3100" u="none" cap="none" strike="noStrike">
                <a:solidFill>
                  <a:srgbClr val="2C3E2D"/>
                </a:solidFill>
                <a:latin typeface="Merriweather"/>
                <a:ea typeface="Merriweather"/>
                <a:cs typeface="Merriweather"/>
                <a:sym typeface="Merriweather"/>
              </a:rPr>
              <a:t> não afastava o </a:t>
            </a:r>
            <a:r>
              <a:rPr b="1" i="1" lang="en-US" sz="3100" u="none" cap="none" strike="noStrike">
                <a:solidFill>
                  <a:srgbClr val="7A8F7E"/>
                </a:solidFill>
                <a:latin typeface="Merriweather"/>
                <a:ea typeface="Merriweather"/>
                <a:cs typeface="Merriweather"/>
                <a:sym typeface="Merriweather"/>
              </a:rPr>
              <a:t>diferente</a:t>
            </a:r>
            <a:r>
              <a:rPr b="1" i="0" lang="en-US" sz="3100" u="none" cap="none" strike="noStrike">
                <a:solidFill>
                  <a:srgbClr val="2C3E2D"/>
                </a:solidFill>
                <a:latin typeface="Merriweather"/>
                <a:ea typeface="Merriweather"/>
                <a:cs typeface="Merriweather"/>
                <a:sym typeface="Merriweather"/>
              </a:rPr>
              <a:t>. Ele </a:t>
            </a:r>
            <a:r>
              <a:rPr b="1" i="1" lang="en-US" sz="3100" u="none" cap="none" strike="noStrike">
                <a:solidFill>
                  <a:srgbClr val="7A8F7E"/>
                </a:solidFill>
                <a:latin typeface="Merriweather"/>
                <a:ea typeface="Merriweather"/>
                <a:cs typeface="Merriweather"/>
                <a:sym typeface="Merriweather"/>
              </a:rPr>
              <a:t>se aproximava</a:t>
            </a:r>
            <a:r>
              <a:rPr b="1" i="0" lang="en-US" sz="3100" u="none" cap="none" strike="noStrike">
                <a:solidFill>
                  <a:srgbClr val="2C3E2D"/>
                </a:solidFill>
                <a:latin typeface="Merriweather"/>
                <a:ea typeface="Merriweather"/>
                <a:cs typeface="Merriweather"/>
                <a:sym typeface="Merriweather"/>
              </a:rPr>
              <a:t>. </a:t>
            </a:r>
            <a:endParaRPr b="0" i="0" sz="3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572" name="Google Shape;572;p16"/>
          <p:cNvPicPr preferRelativeResize="0"/>
          <p:nvPr/>
        </p:nvPicPr>
        <p:blipFill rotWithShape="1">
          <a:blip r:embed="rId9">
            <a:alphaModFix/>
          </a:blip>
          <a:srcRect b="0" l="-7" r="-7" t="0"/>
          <a:stretch/>
        </p:blipFill>
        <p:spPr>
          <a:xfrm>
            <a:off x="1571854" y="2190902"/>
            <a:ext cx="9048902" cy="2476195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Google Shape;573;p16"/>
          <p:cNvSpPr txBox="1"/>
          <p:nvPr/>
        </p:nvSpPr>
        <p:spPr>
          <a:xfrm>
            <a:off x="2257654" y="2819095"/>
            <a:ext cx="7677302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2200"/>
              <a:buFont typeface="Merriweather"/>
              <a:buNone/>
            </a:pPr>
            <a:r>
              <a:rPr b="0" i="0" lang="en-US" sz="2200" u="none" cap="none" strike="noStrike">
                <a:solidFill>
                  <a:srgbClr val="2C3E2D"/>
                </a:solidFill>
                <a:latin typeface="Merriweather"/>
                <a:ea typeface="Merriweather"/>
                <a:cs typeface="Merriweather"/>
                <a:sym typeface="Merriweather"/>
              </a:rPr>
              <a:t>"Deixai vir a mim as criancinhas, e não as empeçais, pois dos tais é o reino dos céus."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16"/>
          <p:cNvSpPr txBox="1"/>
          <p:nvPr/>
        </p:nvSpPr>
        <p:spPr>
          <a:xfrm>
            <a:off x="5468112" y="3810305"/>
            <a:ext cx="1258214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A8F7E"/>
              </a:buClr>
              <a:buSzPts val="1500"/>
              <a:buFont typeface="Montserrat"/>
              <a:buNone/>
            </a:pPr>
            <a:r>
              <a:rPr b="1" i="0" lang="en-US" sz="1500" u="none" cap="none" strike="noStrike">
                <a:solidFill>
                  <a:srgbClr val="7A8F7E"/>
                </a:solidFill>
                <a:latin typeface="Montserrat"/>
                <a:ea typeface="Montserrat"/>
                <a:cs typeface="Montserrat"/>
                <a:sym typeface="Montserrat"/>
              </a:rPr>
              <a:t>Lucas 18:16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16"/>
          <p:cNvSpPr/>
          <p:nvPr/>
        </p:nvSpPr>
        <p:spPr>
          <a:xfrm>
            <a:off x="1809598" y="5143500"/>
            <a:ext cx="8572500" cy="952805"/>
          </a:xfrm>
          <a:prstGeom prst="roundRect">
            <a:avLst>
              <a:gd fmla="val 28791" name="adj"/>
            </a:avLst>
          </a:prstGeom>
          <a:solidFill>
            <a:srgbClr val="7A8F7E">
              <a:alpha val="1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p16"/>
          <p:cNvSpPr/>
          <p:nvPr/>
        </p:nvSpPr>
        <p:spPr>
          <a:xfrm>
            <a:off x="1809598" y="5143500"/>
            <a:ext cx="75895" cy="952805"/>
          </a:xfrm>
          <a:prstGeom prst="roundRect">
            <a:avLst>
              <a:gd fmla="val 361447" name="adj"/>
            </a:avLst>
          </a:prstGeom>
          <a:solidFill>
            <a:srgbClr val="7A8F7E"/>
          </a:solidFill>
          <a:ln cap="flat" cmpd="sng" w="12700">
            <a:solidFill>
              <a:srgbClr val="7A8F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p16"/>
          <p:cNvSpPr txBox="1"/>
          <p:nvPr/>
        </p:nvSpPr>
        <p:spPr>
          <a:xfrm>
            <a:off x="3108046" y="5299862"/>
            <a:ext cx="6893662" cy="6483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800"/>
              <a:buFont typeface="Montserrat"/>
              <a:buNone/>
            </a:pPr>
            <a:r>
              <a:rPr b="0" i="0" lang="en-US" sz="18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 Se uma criança autista </a:t>
            </a:r>
            <a:r>
              <a:rPr b="1" i="0" lang="en-US" sz="1800" u="none" cap="none" strike="noStrike">
                <a:solidFill>
                  <a:srgbClr val="7A8F7E"/>
                </a:solidFill>
                <a:latin typeface="Montserrat"/>
                <a:ea typeface="Montserrat"/>
                <a:cs typeface="Montserrat"/>
                <a:sym typeface="Montserrat"/>
              </a:rPr>
              <a:t>interrompesse o culto</a:t>
            </a:r>
            <a:r>
              <a:rPr b="0" i="0" lang="en-US" sz="18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, Jesus </a:t>
            </a:r>
            <a:r>
              <a:rPr b="1" i="0" lang="en-US" sz="1800" u="none" cap="none" strike="noStrike">
                <a:solidFill>
                  <a:srgbClr val="7A8F7E"/>
                </a:solidFill>
                <a:latin typeface="Montserrat"/>
                <a:ea typeface="Montserrat"/>
                <a:cs typeface="Montserrat"/>
                <a:sym typeface="Montserrat"/>
              </a:rPr>
              <a:t>não pediria silêncio</a:t>
            </a:r>
            <a:r>
              <a:rPr b="0" i="0" lang="en-US" sz="18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. Ele </a:t>
            </a:r>
            <a:r>
              <a:rPr b="1" i="0" lang="en-US" sz="1800" u="none" cap="none" strike="noStrike">
                <a:solidFill>
                  <a:srgbClr val="7A8F7E"/>
                </a:solidFill>
                <a:latin typeface="Montserrat"/>
                <a:ea typeface="Montserrat"/>
                <a:cs typeface="Montserrat"/>
                <a:sym typeface="Montserrat"/>
              </a:rPr>
              <a:t>abriria espaço</a:t>
            </a:r>
            <a:r>
              <a:rPr b="0" i="0" lang="en-US" sz="18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578" name="Google Shape;578;p1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570378" y="5304434"/>
            <a:ext cx="333756" cy="2670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579" name="Google Shape;579;p16"/>
          <p:cNvPicPr preferRelativeResize="0"/>
          <p:nvPr/>
        </p:nvPicPr>
        <p:blipFill rotWithShape="1">
          <a:blip r:embed="rId11">
            <a:alphaModFix/>
          </a:blip>
          <a:srcRect b="0" l="-32" r="-32" t="0"/>
          <a:stretch/>
        </p:blipFill>
        <p:spPr>
          <a:xfrm>
            <a:off x="5221224" y="2000707"/>
            <a:ext cx="1752905" cy="400507"/>
          </a:xfrm>
          <a:prstGeom prst="rect">
            <a:avLst/>
          </a:prstGeom>
          <a:noFill/>
          <a:ln>
            <a:noFill/>
          </a:ln>
        </p:spPr>
      </p:pic>
      <p:sp>
        <p:nvSpPr>
          <p:cNvPr id="580" name="Google Shape;580;p16"/>
          <p:cNvSpPr/>
          <p:nvPr/>
        </p:nvSpPr>
        <p:spPr>
          <a:xfrm>
            <a:off x="5736031" y="2000707"/>
            <a:ext cx="1238098" cy="4005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"/>
              <a:buNone/>
            </a:pPr>
            <a:r>
              <a:rPr b="1" i="0" lang="en-US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Lucas 18:16 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581" name="Google Shape;581;p16"/>
          <p:cNvPicPr preferRelativeResize="0"/>
          <p:nvPr/>
        </p:nvPicPr>
        <p:blipFill rotWithShape="1">
          <a:blip r:embed="rId12">
            <a:alphaModFix/>
          </a:blip>
          <a:srcRect b="0" l="-760" r="-760" t="0"/>
          <a:stretch/>
        </p:blipFill>
        <p:spPr>
          <a:xfrm>
            <a:off x="5506517" y="2115007"/>
            <a:ext cx="152705" cy="171907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Google Shape;582;p16"/>
          <p:cNvSpPr txBox="1"/>
          <p:nvPr/>
        </p:nvSpPr>
        <p:spPr>
          <a:xfrm>
            <a:off x="9106510" y="5982005"/>
            <a:ext cx="1472184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500"/>
              <a:buFont typeface="Montserrat"/>
              <a:buNone/>
            </a:pPr>
            <a:r>
              <a:rPr b="1" i="0" lang="en-US" sz="15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Dani Noronha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16"/>
          <p:cNvSpPr txBox="1"/>
          <p:nvPr/>
        </p:nvSpPr>
        <p:spPr>
          <a:xfrm>
            <a:off x="9124798" y="6229807"/>
            <a:ext cx="1457554" cy="1719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7A8F7E"/>
              </a:buClr>
              <a:buSzPts val="1000"/>
              <a:buFont typeface="Montserrat"/>
              <a:buNone/>
            </a:pPr>
            <a:r>
              <a:rPr b="0" i="0" lang="en-US" sz="1000" u="none" cap="none" strike="noStrike">
                <a:solidFill>
                  <a:srgbClr val="7A8F7E"/>
                </a:solidFill>
                <a:latin typeface="Montserrat"/>
                <a:ea typeface="Montserrat"/>
                <a:cs typeface="Montserrat"/>
                <a:sym typeface="Montserrat"/>
              </a:rPr>
              <a:t>Neuropsicopedagoga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584" name="Google Shape;584;p16"/>
          <p:cNvPicPr preferRelativeResize="0"/>
          <p:nvPr/>
        </p:nvPicPr>
        <p:blipFill rotWithShape="1">
          <a:blip r:embed="rId13">
            <a:alphaModFix amt="95000"/>
          </a:blip>
          <a:srcRect b="0" l="0" r="0" t="0"/>
          <a:stretch/>
        </p:blipFill>
        <p:spPr>
          <a:xfrm>
            <a:off x="10858500" y="6100877"/>
            <a:ext cx="952805" cy="181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17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1E8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591" name="Google Shape;591;p17"/>
          <p:cNvPicPr preferRelativeResize="0"/>
          <p:nvPr/>
        </p:nvPicPr>
        <p:blipFill rotWithShape="1">
          <a:blip r:embed="rId3">
            <a:alphaModFix/>
          </a:blip>
          <a:srcRect b="-1" l="0" r="0" t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592" name="Google Shape;592;p17"/>
          <p:cNvPicPr preferRelativeResize="0"/>
          <p:nvPr/>
        </p:nvPicPr>
        <p:blipFill rotWithShape="1">
          <a:blip r:embed="rId4">
            <a:alphaModFix amt="3000"/>
          </a:blip>
          <a:srcRect b="0" l="0" r="0" t="0"/>
          <a:stretch/>
        </p:blipFill>
        <p:spPr>
          <a:xfrm>
            <a:off x="4190695" y="1524305"/>
            <a:ext cx="485546" cy="181051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17"/>
          <p:cNvSpPr/>
          <p:nvPr/>
        </p:nvSpPr>
        <p:spPr>
          <a:xfrm>
            <a:off x="9810598" y="-476402"/>
            <a:ext cx="2857500" cy="2857500"/>
          </a:xfrm>
          <a:prstGeom prst="ellipse">
            <a:avLst/>
          </a:prstGeom>
          <a:solidFill>
            <a:srgbClr val="7A8F7E">
              <a:alpha val="5098"/>
            </a:srgbClr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17"/>
          <p:cNvSpPr/>
          <p:nvPr/>
        </p:nvSpPr>
        <p:spPr>
          <a:xfrm>
            <a:off x="476402" y="1304849"/>
            <a:ext cx="11239805" cy="19202"/>
          </a:xfrm>
          <a:prstGeom prst="rect">
            <a:avLst/>
          </a:prstGeom>
          <a:solidFill>
            <a:srgbClr val="7A8F7E"/>
          </a:solidFill>
          <a:ln cap="flat" cmpd="sng" w="12700">
            <a:solidFill>
              <a:srgbClr val="7A8F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p17"/>
          <p:cNvSpPr txBox="1"/>
          <p:nvPr/>
        </p:nvSpPr>
        <p:spPr>
          <a:xfrm>
            <a:off x="476402" y="381305"/>
            <a:ext cx="7401154" cy="42885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A8F7E"/>
              </a:buClr>
              <a:buSzPts val="2700"/>
              <a:buFont typeface="Merriweather"/>
              <a:buNone/>
            </a:pPr>
            <a:r>
              <a:rPr b="1" i="0" lang="en-US" sz="2700" u="none" cap="none" strike="noStrike">
                <a:solidFill>
                  <a:srgbClr val="7A8F7E"/>
                </a:solidFill>
                <a:latin typeface="Merriweather"/>
                <a:ea typeface="Merriweather"/>
                <a:cs typeface="Merriweather"/>
                <a:sym typeface="Merriweather"/>
              </a:rPr>
              <a:t>O que é</a:t>
            </a:r>
            <a:r>
              <a:rPr b="1" i="0" lang="en-US" sz="2700" u="none" cap="none" strike="noStrike">
                <a:solidFill>
                  <a:srgbClr val="2C3E2D"/>
                </a:solidFill>
                <a:latin typeface="Merriweather"/>
                <a:ea typeface="Merriweather"/>
                <a:cs typeface="Merriweather"/>
                <a:sym typeface="Merriweather"/>
              </a:rPr>
              <a:t> PHDA (TDAH) </a:t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17"/>
          <p:cNvSpPr txBox="1"/>
          <p:nvPr/>
        </p:nvSpPr>
        <p:spPr>
          <a:xfrm>
            <a:off x="476402" y="886054"/>
            <a:ext cx="8086954" cy="2770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1800"/>
              <a:buFont typeface="Montserrat"/>
              <a:buNone/>
            </a:pPr>
            <a:r>
              <a:rPr b="0" i="0" lang="en-US" sz="18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Transtorno do neurodesenvolvimento com prejuízo na regulação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p17"/>
          <p:cNvSpPr txBox="1"/>
          <p:nvPr/>
        </p:nvSpPr>
        <p:spPr>
          <a:xfrm>
            <a:off x="9479585" y="547726"/>
            <a:ext cx="1619402" cy="25786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600"/>
              <a:buFont typeface="Montserrat"/>
              <a:buNone/>
            </a:pPr>
            <a:r>
              <a:rPr b="1" i="0" lang="en-US" sz="16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Dani Noronha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17"/>
          <p:cNvSpPr txBox="1"/>
          <p:nvPr/>
        </p:nvSpPr>
        <p:spPr>
          <a:xfrm>
            <a:off x="9593885" y="823874"/>
            <a:ext cx="1505102" cy="1719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7A8F7E"/>
              </a:buClr>
              <a:buSzPts val="1000"/>
              <a:buFont typeface="Montserrat"/>
              <a:buNone/>
            </a:pPr>
            <a:r>
              <a:rPr b="0" i="0" lang="en-US" sz="1000" u="none" cap="none" strike="noStrike">
                <a:solidFill>
                  <a:srgbClr val="7A8F7E"/>
                </a:solidFill>
                <a:latin typeface="Montserrat"/>
                <a:ea typeface="Montserrat"/>
                <a:cs typeface="Montserrat"/>
                <a:sym typeface="Montserrat"/>
              </a:rPr>
              <a:t>Neuropsicopedagoga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17"/>
          <p:cNvSpPr/>
          <p:nvPr/>
        </p:nvSpPr>
        <p:spPr>
          <a:xfrm>
            <a:off x="11239805" y="533095"/>
            <a:ext cx="476402" cy="476402"/>
          </a:xfrm>
          <a:prstGeom prst="ellipse">
            <a:avLst/>
          </a:prstGeom>
          <a:solidFill>
            <a:srgbClr val="7A8F7E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600" name="Google Shape;600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363249" y="657454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p17"/>
          <p:cNvSpPr/>
          <p:nvPr/>
        </p:nvSpPr>
        <p:spPr>
          <a:xfrm>
            <a:off x="476402" y="5821985"/>
            <a:ext cx="6743700" cy="752551"/>
          </a:xfrm>
          <a:prstGeom prst="roundRect">
            <a:avLst>
              <a:gd fmla="val 36913" name="adj"/>
            </a:avLst>
          </a:prstGeom>
          <a:solidFill>
            <a:srgbClr val="E74C3C">
              <a:alpha val="7843"/>
            </a:srgbClr>
          </a:solidFill>
          <a:ln cap="flat" cmpd="sng" w="25400">
            <a:solidFill>
              <a:srgbClr val="E74C3C">
                <a:alpha val="25098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602" name="Google Shape;602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3349" y="6101791"/>
            <a:ext cx="190195" cy="190195"/>
          </a:xfrm>
          <a:prstGeom prst="rect">
            <a:avLst/>
          </a:prstGeom>
          <a:noFill/>
          <a:ln>
            <a:noFill/>
          </a:ln>
        </p:spPr>
      </p:pic>
      <p:sp>
        <p:nvSpPr>
          <p:cNvPr id="603" name="Google Shape;603;p17"/>
          <p:cNvSpPr txBox="1"/>
          <p:nvPr/>
        </p:nvSpPr>
        <p:spPr>
          <a:xfrm>
            <a:off x="1067105" y="5983834"/>
            <a:ext cx="5896051" cy="42885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0392B"/>
              </a:buClr>
              <a:buSzPts val="1200"/>
              <a:buFont typeface="Montserrat"/>
              <a:buNone/>
            </a:pPr>
            <a:r>
              <a:rPr b="1" i="0" lang="en-US" sz="1200" u="none" cap="none" strike="noStrike">
                <a:solidFill>
                  <a:srgbClr val="C0392B"/>
                </a:solidFill>
                <a:latin typeface="Montserrat"/>
                <a:ea typeface="Montserrat"/>
                <a:cs typeface="Montserrat"/>
                <a:sym typeface="Montserrat"/>
              </a:rPr>
              <a:t>Importante:</a:t>
            </a:r>
            <a:r>
              <a:rPr b="0" i="0" lang="en-US" sz="12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 Essa criança não escolhe agir assim. Ela não consegue se autorregular.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604" name="Google Shape;604;p17"/>
          <p:cNvPicPr preferRelativeResize="0"/>
          <p:nvPr/>
        </p:nvPicPr>
        <p:blipFill rotWithShape="1">
          <a:blip r:embed="rId7">
            <a:alphaModFix/>
          </a:blip>
          <a:srcRect b="0" l="-18" r="-18" t="0"/>
          <a:stretch/>
        </p:blipFill>
        <p:spPr>
          <a:xfrm>
            <a:off x="7502652" y="1561795"/>
            <a:ext cx="2035454" cy="2433218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17"/>
          <p:cNvSpPr/>
          <p:nvPr/>
        </p:nvSpPr>
        <p:spPr>
          <a:xfrm>
            <a:off x="8291779" y="2163470"/>
            <a:ext cx="457200" cy="457200"/>
          </a:xfrm>
          <a:prstGeom prst="ellipse">
            <a:avLst/>
          </a:prstGeom>
          <a:solidFill>
            <a:srgbClr val="7A8F7E">
              <a:alpha val="10196"/>
            </a:srgbClr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606" name="Google Shape;606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406079" y="2277770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607" name="Google Shape;607;p17"/>
          <p:cNvSpPr txBox="1"/>
          <p:nvPr/>
        </p:nvSpPr>
        <p:spPr>
          <a:xfrm>
            <a:off x="8401507" y="2697480"/>
            <a:ext cx="242316" cy="3621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2800"/>
              <a:buFont typeface="Montserrat"/>
              <a:buNone/>
            </a:pPr>
            <a:r>
              <a:rPr b="1" i="0" lang="en-US" sz="28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17"/>
          <p:cNvSpPr txBox="1"/>
          <p:nvPr/>
        </p:nvSpPr>
        <p:spPr>
          <a:xfrm>
            <a:off x="8186623" y="3097073"/>
            <a:ext cx="676656" cy="3054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900"/>
              <a:buFont typeface="Montserrat"/>
              <a:buNone/>
            </a:pPr>
            <a:r>
              <a:rPr b="0" i="0" lang="en-US" sz="9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Áreas de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900"/>
              <a:buFont typeface="Montserrat"/>
              <a:buNone/>
            </a:pPr>
            <a:r>
              <a:rPr b="0" i="0" lang="en-US" sz="9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Regulação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609" name="Google Shape;609;p17"/>
          <p:cNvPicPr preferRelativeResize="0"/>
          <p:nvPr/>
        </p:nvPicPr>
        <p:blipFill rotWithShape="1">
          <a:blip r:embed="rId7">
            <a:alphaModFix/>
          </a:blip>
          <a:srcRect b="0" l="-18" r="-18" t="0"/>
          <a:stretch/>
        </p:blipFill>
        <p:spPr>
          <a:xfrm>
            <a:off x="9680753" y="1561795"/>
            <a:ext cx="2035454" cy="2433218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p17"/>
          <p:cNvSpPr/>
          <p:nvPr/>
        </p:nvSpPr>
        <p:spPr>
          <a:xfrm>
            <a:off x="10469880" y="2163470"/>
            <a:ext cx="457200" cy="457200"/>
          </a:xfrm>
          <a:prstGeom prst="ellipse">
            <a:avLst/>
          </a:prstGeom>
          <a:solidFill>
            <a:srgbClr val="7A8F7E">
              <a:alpha val="10196"/>
            </a:srgbClr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611" name="Google Shape;611;p1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584180" y="2277770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Google Shape;612;p17"/>
          <p:cNvSpPr txBox="1"/>
          <p:nvPr/>
        </p:nvSpPr>
        <p:spPr>
          <a:xfrm>
            <a:off x="10462565" y="2697480"/>
            <a:ext cx="478231" cy="3621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2800"/>
              <a:buFont typeface="Montserrat"/>
              <a:buNone/>
            </a:pPr>
            <a:r>
              <a:rPr b="1" i="0" lang="en-US" sz="28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12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Google Shape;613;p17"/>
          <p:cNvSpPr txBox="1"/>
          <p:nvPr/>
        </p:nvSpPr>
        <p:spPr>
          <a:xfrm>
            <a:off x="10415016" y="3097073"/>
            <a:ext cx="571500" cy="3054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900"/>
              <a:buFont typeface="Montserrat"/>
              <a:buNone/>
            </a:pPr>
            <a:r>
              <a:rPr b="0" i="0" lang="en-US" sz="9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Anos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900"/>
              <a:buFont typeface="Montserrat"/>
              <a:buNone/>
            </a:pPr>
            <a:r>
              <a:rPr b="0" i="0" lang="en-US" sz="9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Máximos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614" name="Google Shape;614;p17"/>
          <p:cNvPicPr preferRelativeResize="0"/>
          <p:nvPr/>
        </p:nvPicPr>
        <p:blipFill rotWithShape="1">
          <a:blip r:embed="rId7">
            <a:alphaModFix/>
          </a:blip>
          <a:srcRect b="0" l="-18" r="-18" t="0"/>
          <a:stretch/>
        </p:blipFill>
        <p:spPr>
          <a:xfrm>
            <a:off x="7502652" y="4138574"/>
            <a:ext cx="2035454" cy="2433218"/>
          </a:xfrm>
          <a:prstGeom prst="rect">
            <a:avLst/>
          </a:prstGeom>
          <a:noFill/>
          <a:ln>
            <a:noFill/>
          </a:ln>
        </p:spPr>
      </p:pic>
      <p:sp>
        <p:nvSpPr>
          <p:cNvPr id="615" name="Google Shape;615;p17"/>
          <p:cNvSpPr/>
          <p:nvPr/>
        </p:nvSpPr>
        <p:spPr>
          <a:xfrm>
            <a:off x="8291779" y="4740250"/>
            <a:ext cx="457200" cy="457200"/>
          </a:xfrm>
          <a:prstGeom prst="ellipse">
            <a:avLst/>
          </a:prstGeom>
          <a:solidFill>
            <a:srgbClr val="7A8F7E">
              <a:alpha val="10196"/>
            </a:srgbClr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616" name="Google Shape;616;p17"/>
          <p:cNvPicPr preferRelativeResize="0"/>
          <p:nvPr/>
        </p:nvPicPr>
        <p:blipFill rotWithShape="1">
          <a:blip r:embed="rId10">
            <a:alphaModFix/>
          </a:blip>
          <a:srcRect b="0" l="-80" r="-80" t="0"/>
          <a:stretch/>
        </p:blipFill>
        <p:spPr>
          <a:xfrm>
            <a:off x="8377733" y="4854550"/>
            <a:ext cx="286207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617" name="Google Shape;617;p17"/>
          <p:cNvSpPr txBox="1"/>
          <p:nvPr/>
        </p:nvSpPr>
        <p:spPr>
          <a:xfrm>
            <a:off x="8295437" y="5273345"/>
            <a:ext cx="457200" cy="3621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2800"/>
              <a:buFont typeface="Montserrat"/>
              <a:buNone/>
            </a:pPr>
            <a:r>
              <a:rPr b="1" i="0" lang="en-US" sz="28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6+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17"/>
          <p:cNvSpPr txBox="1"/>
          <p:nvPr/>
        </p:nvSpPr>
        <p:spPr>
          <a:xfrm>
            <a:off x="8147304" y="5673852"/>
            <a:ext cx="752551" cy="3054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900"/>
              <a:buFont typeface="Montserrat"/>
              <a:buNone/>
            </a:pPr>
            <a:r>
              <a:rPr b="0" i="0" lang="en-US" sz="9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Sintomas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900"/>
              <a:buFont typeface="Montserrat"/>
              <a:buNone/>
            </a:pPr>
            <a:r>
              <a:rPr b="0" i="0" lang="en-US" sz="9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Necessários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619" name="Google Shape;619;p17"/>
          <p:cNvPicPr preferRelativeResize="0"/>
          <p:nvPr/>
        </p:nvPicPr>
        <p:blipFill rotWithShape="1">
          <a:blip r:embed="rId7">
            <a:alphaModFix/>
          </a:blip>
          <a:srcRect b="0" l="-18" r="-18" t="0"/>
          <a:stretch/>
        </p:blipFill>
        <p:spPr>
          <a:xfrm>
            <a:off x="9680753" y="4138574"/>
            <a:ext cx="2035454" cy="2433218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17"/>
          <p:cNvSpPr/>
          <p:nvPr/>
        </p:nvSpPr>
        <p:spPr>
          <a:xfrm>
            <a:off x="10469880" y="4740250"/>
            <a:ext cx="457200" cy="457200"/>
          </a:xfrm>
          <a:prstGeom prst="ellipse">
            <a:avLst/>
          </a:prstGeom>
          <a:solidFill>
            <a:srgbClr val="7A8F7E">
              <a:alpha val="10196"/>
            </a:srgbClr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621" name="Google Shape;621;p1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0584180" y="4854550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622" name="Google Shape;622;p17"/>
          <p:cNvSpPr txBox="1"/>
          <p:nvPr/>
        </p:nvSpPr>
        <p:spPr>
          <a:xfrm>
            <a:off x="10569550" y="5273345"/>
            <a:ext cx="267005" cy="3621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2800"/>
              <a:buFont typeface="Montserrat"/>
              <a:buNone/>
            </a:pPr>
            <a:r>
              <a:rPr b="1" i="0" lang="en-US" sz="28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∞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17"/>
          <p:cNvSpPr txBox="1"/>
          <p:nvPr/>
        </p:nvSpPr>
        <p:spPr>
          <a:xfrm>
            <a:off x="10356494" y="5673852"/>
            <a:ext cx="685800" cy="3054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900"/>
              <a:buFont typeface="Montserrat"/>
              <a:buNone/>
            </a:pPr>
            <a:r>
              <a:rPr b="0" i="0" lang="en-US" sz="9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Apoio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900"/>
              <a:buFont typeface="Montserrat"/>
              <a:buNone/>
            </a:pPr>
            <a:r>
              <a:rPr b="0" i="0" lang="en-US" sz="9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Necessário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624" name="Google Shape;624;p1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76402" y="1561795"/>
            <a:ext cx="6740957" cy="4069080"/>
          </a:xfrm>
          <a:prstGeom prst="rect">
            <a:avLst/>
          </a:prstGeom>
          <a:noFill/>
          <a:ln>
            <a:noFill/>
          </a:ln>
        </p:spPr>
      </p:pic>
      <p:sp>
        <p:nvSpPr>
          <p:cNvPr id="625" name="Google Shape;625;p17"/>
          <p:cNvSpPr/>
          <p:nvPr/>
        </p:nvSpPr>
        <p:spPr>
          <a:xfrm>
            <a:off x="733349" y="2429561"/>
            <a:ext cx="6229807" cy="19202"/>
          </a:xfrm>
          <a:prstGeom prst="rect">
            <a:avLst/>
          </a:prstGeom>
          <a:solidFill>
            <a:srgbClr val="7A8F7E">
              <a:alpha val="10196"/>
            </a:srgbClr>
          </a:solidFill>
          <a:ln cap="flat" cmpd="sng" w="12700">
            <a:solidFill>
              <a:srgbClr val="7A8F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626" name="Google Shape;626;p1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33349" y="1805026"/>
            <a:ext cx="476402" cy="4764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627" name="Google Shape;627;p17"/>
          <p:cNvPicPr preferRelativeResize="0"/>
          <p:nvPr/>
        </p:nvPicPr>
        <p:blipFill rotWithShape="1">
          <a:blip r:embed="rId14">
            <a:alphaModFix/>
          </a:blip>
          <a:srcRect b="0" l="-57" r="-57" t="0"/>
          <a:stretch/>
        </p:blipFill>
        <p:spPr>
          <a:xfrm>
            <a:off x="871423" y="1928470"/>
            <a:ext cx="200254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17"/>
          <p:cNvSpPr txBox="1"/>
          <p:nvPr/>
        </p:nvSpPr>
        <p:spPr>
          <a:xfrm>
            <a:off x="1399946" y="1772107"/>
            <a:ext cx="3667658" cy="324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2100"/>
              <a:buFont typeface="Montserrat"/>
              <a:buNone/>
            </a:pPr>
            <a:r>
              <a:rPr b="1" i="0" lang="en-US" sz="21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Regulação Comprometida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17"/>
          <p:cNvSpPr txBox="1"/>
          <p:nvPr/>
        </p:nvSpPr>
        <p:spPr>
          <a:xfrm>
            <a:off x="1399946" y="2133295"/>
            <a:ext cx="3667658" cy="181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1200"/>
              <a:buFont typeface="Montserrat"/>
              <a:buNone/>
            </a:pPr>
            <a:r>
              <a:rPr b="0" i="0" lang="en-US" sz="12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Atenção, impulsos e comportamento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p17"/>
          <p:cNvSpPr/>
          <p:nvPr/>
        </p:nvSpPr>
        <p:spPr>
          <a:xfrm>
            <a:off x="733349" y="2562149"/>
            <a:ext cx="6229807" cy="886054"/>
          </a:xfrm>
          <a:prstGeom prst="roundRect">
            <a:avLst>
              <a:gd fmla="val 26632" name="adj"/>
            </a:avLst>
          </a:prstGeom>
          <a:solidFill>
            <a:srgbClr val="7A8F7E">
              <a:alpha val="509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17"/>
          <p:cNvSpPr/>
          <p:nvPr/>
        </p:nvSpPr>
        <p:spPr>
          <a:xfrm>
            <a:off x="733349" y="2562149"/>
            <a:ext cx="57607" cy="886054"/>
          </a:xfrm>
          <a:prstGeom prst="roundRect">
            <a:avLst>
              <a:gd fmla="val 409628" name="adj"/>
            </a:avLst>
          </a:prstGeom>
          <a:solidFill>
            <a:srgbClr val="7A8F7E"/>
          </a:solidFill>
          <a:ln cap="flat" cmpd="sng" w="12700">
            <a:solidFill>
              <a:srgbClr val="7A8F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632" name="Google Shape;632;p17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028700" y="2900477"/>
            <a:ext cx="190195" cy="190195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Google Shape;633;p17"/>
          <p:cNvSpPr txBox="1"/>
          <p:nvPr/>
        </p:nvSpPr>
        <p:spPr>
          <a:xfrm>
            <a:off x="1410005" y="2756002"/>
            <a:ext cx="5362956" cy="49560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A8F7E"/>
              </a:buClr>
              <a:buSzPts val="1400"/>
              <a:buFont typeface="Montserrat"/>
              <a:buNone/>
            </a:pPr>
            <a:r>
              <a:rPr b="1" i="0" lang="en-US" sz="1400" u="none" cap="none" strike="noStrike">
                <a:solidFill>
                  <a:srgbClr val="7A8F7E"/>
                </a:solidFill>
                <a:latin typeface="Montserrat"/>
                <a:ea typeface="Montserrat"/>
                <a:cs typeface="Montserrat"/>
                <a:sym typeface="Montserrat"/>
              </a:rPr>
              <a:t>Transtorno do neurodesenvolvimento</a:t>
            </a:r>
            <a:r>
              <a:rPr b="0" i="0" lang="en-US" sz="14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 com prejuízo na regulação de </a:t>
            </a:r>
            <a:r>
              <a:rPr b="1" i="0" lang="en-US" sz="1400" u="none" cap="none" strike="noStrike">
                <a:solidFill>
                  <a:srgbClr val="7A8F7E"/>
                </a:solidFill>
                <a:latin typeface="Montserrat"/>
                <a:ea typeface="Montserrat"/>
                <a:cs typeface="Montserrat"/>
                <a:sym typeface="Montserrat"/>
              </a:rPr>
              <a:t>atenção</a:t>
            </a:r>
            <a:r>
              <a:rPr b="0" i="0" lang="en-US" sz="14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i="0" lang="en-US" sz="1400" u="none" cap="none" strike="noStrike">
                <a:solidFill>
                  <a:srgbClr val="7A8F7E"/>
                </a:solidFill>
                <a:latin typeface="Montserrat"/>
                <a:ea typeface="Montserrat"/>
                <a:cs typeface="Montserrat"/>
                <a:sym typeface="Montserrat"/>
              </a:rPr>
              <a:t>impulsos</a:t>
            </a:r>
            <a:r>
              <a:rPr b="0" i="0" lang="en-US" sz="14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 e </a:t>
            </a:r>
            <a:r>
              <a:rPr b="1" i="0" lang="en-US" sz="1400" u="none" cap="none" strike="noStrike">
                <a:solidFill>
                  <a:srgbClr val="7A8F7E"/>
                </a:solidFill>
                <a:latin typeface="Montserrat"/>
                <a:ea typeface="Montserrat"/>
                <a:cs typeface="Montserrat"/>
                <a:sym typeface="Montserrat"/>
              </a:rPr>
              <a:t>comportamento</a:t>
            </a:r>
            <a:r>
              <a:rPr b="0" i="0" lang="en-US" sz="14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17"/>
          <p:cNvSpPr/>
          <p:nvPr/>
        </p:nvSpPr>
        <p:spPr>
          <a:xfrm>
            <a:off x="733349" y="3553358"/>
            <a:ext cx="6229807" cy="886054"/>
          </a:xfrm>
          <a:prstGeom prst="roundRect">
            <a:avLst>
              <a:gd fmla="val 26632" name="adj"/>
            </a:avLst>
          </a:prstGeom>
          <a:solidFill>
            <a:srgbClr val="7A8F7E">
              <a:alpha val="509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17"/>
          <p:cNvSpPr/>
          <p:nvPr/>
        </p:nvSpPr>
        <p:spPr>
          <a:xfrm>
            <a:off x="733349" y="3553358"/>
            <a:ext cx="57607" cy="886054"/>
          </a:xfrm>
          <a:prstGeom prst="roundRect">
            <a:avLst>
              <a:gd fmla="val 409628" name="adj"/>
            </a:avLst>
          </a:prstGeom>
          <a:solidFill>
            <a:srgbClr val="7A8F7E"/>
          </a:solidFill>
          <a:ln cap="flat" cmpd="sng" w="12700">
            <a:solidFill>
              <a:srgbClr val="7A8F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636" name="Google Shape;636;p17"/>
          <p:cNvPicPr preferRelativeResize="0"/>
          <p:nvPr/>
        </p:nvPicPr>
        <p:blipFill rotWithShape="1">
          <a:blip r:embed="rId16">
            <a:alphaModFix/>
          </a:blip>
          <a:srcRect b="0" l="-1282" r="-1282" t="0"/>
          <a:stretch/>
        </p:blipFill>
        <p:spPr>
          <a:xfrm>
            <a:off x="1014070" y="3891686"/>
            <a:ext cx="219456" cy="190195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p17"/>
          <p:cNvSpPr txBox="1"/>
          <p:nvPr/>
        </p:nvSpPr>
        <p:spPr>
          <a:xfrm>
            <a:off x="1410005" y="3747211"/>
            <a:ext cx="5362956" cy="49560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A8F7E"/>
              </a:buClr>
              <a:buSzPts val="1400"/>
              <a:buFont typeface="Montserrat"/>
              <a:buNone/>
            </a:pPr>
            <a:r>
              <a:rPr b="1" i="0" lang="en-US" sz="1400" u="none" cap="none" strike="noStrike">
                <a:solidFill>
                  <a:srgbClr val="7A8F7E"/>
                </a:solidFill>
                <a:latin typeface="Montserrat"/>
                <a:ea typeface="Montserrat"/>
                <a:cs typeface="Montserrat"/>
                <a:sym typeface="Montserrat"/>
              </a:rPr>
              <a:t>Não é falta de interesse.</a:t>
            </a:r>
            <a:r>
              <a:rPr b="0" i="0" lang="en-US" sz="14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 É </a:t>
            </a:r>
            <a:r>
              <a:rPr b="1" i="0" lang="en-US" sz="1400" u="none" cap="none" strike="noStrike">
                <a:solidFill>
                  <a:srgbClr val="7A8F7E"/>
                </a:solidFill>
                <a:latin typeface="Montserrat"/>
                <a:ea typeface="Montserrat"/>
                <a:cs typeface="Montserrat"/>
                <a:sym typeface="Montserrat"/>
              </a:rPr>
              <a:t>dificuldade de sustentar a atenção</a:t>
            </a:r>
            <a:r>
              <a:rPr b="0" i="0" lang="en-US" sz="14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 em tarefas que exigem concentração prolongada. 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8" name="Google Shape;638;p17"/>
          <p:cNvSpPr/>
          <p:nvPr/>
        </p:nvSpPr>
        <p:spPr>
          <a:xfrm>
            <a:off x="733349" y="4544568"/>
            <a:ext cx="6229807" cy="886054"/>
          </a:xfrm>
          <a:prstGeom prst="roundRect">
            <a:avLst>
              <a:gd fmla="val 26632" name="adj"/>
            </a:avLst>
          </a:prstGeom>
          <a:solidFill>
            <a:srgbClr val="7A8F7E">
              <a:alpha val="509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p17"/>
          <p:cNvSpPr/>
          <p:nvPr/>
        </p:nvSpPr>
        <p:spPr>
          <a:xfrm>
            <a:off x="733349" y="4544568"/>
            <a:ext cx="57607" cy="886054"/>
          </a:xfrm>
          <a:prstGeom prst="roundRect">
            <a:avLst>
              <a:gd fmla="val 409628" name="adj"/>
            </a:avLst>
          </a:prstGeom>
          <a:solidFill>
            <a:srgbClr val="7A8F7E"/>
          </a:solidFill>
          <a:ln cap="flat" cmpd="sng" w="12700">
            <a:solidFill>
              <a:srgbClr val="7A8F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640" name="Google Shape;640;p17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028700" y="4882896"/>
            <a:ext cx="190195" cy="190195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Google Shape;641;p17"/>
          <p:cNvSpPr txBox="1"/>
          <p:nvPr/>
        </p:nvSpPr>
        <p:spPr>
          <a:xfrm>
            <a:off x="1410005" y="4738421"/>
            <a:ext cx="5362956" cy="49560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A8F7E"/>
              </a:buClr>
              <a:buSzPts val="1400"/>
              <a:buFont typeface="Montserrat"/>
              <a:buNone/>
            </a:pPr>
            <a:r>
              <a:rPr b="1" i="0" lang="en-US" sz="1400" u="none" cap="none" strike="noStrike">
                <a:solidFill>
                  <a:srgbClr val="7A8F7E"/>
                </a:solidFill>
                <a:latin typeface="Montserrat"/>
                <a:ea typeface="Montserrat"/>
                <a:cs typeface="Montserrat"/>
                <a:sym typeface="Montserrat"/>
              </a:rPr>
              <a:t>Impulsividade:</a:t>
            </a:r>
            <a:r>
              <a:rPr b="0" i="0" lang="en-US" sz="14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 Dificuldade em controlar impulsos, interrompe os outros, responde sem pensar. 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642" name="Google Shape;642;p17"/>
          <p:cNvPicPr preferRelativeResize="0"/>
          <p:nvPr/>
        </p:nvPicPr>
        <p:blipFill rotWithShape="1">
          <a:blip r:embed="rId18">
            <a:alphaModFix/>
          </a:blip>
          <a:srcRect b="0" l="-200" r="-200" t="0"/>
          <a:stretch/>
        </p:blipFill>
        <p:spPr>
          <a:xfrm>
            <a:off x="0" y="0"/>
            <a:ext cx="12191695" cy="75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18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1E8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Google Shape;649;p18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1E8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650" name="Google Shape;650;p18"/>
          <p:cNvPicPr preferRelativeResize="0"/>
          <p:nvPr/>
        </p:nvPicPr>
        <p:blipFill rotWithShape="1">
          <a:blip r:embed="rId3">
            <a:alphaModFix amt="3000"/>
          </a:blip>
          <a:srcRect b="0" l="0" r="0" t="0"/>
          <a:stretch/>
        </p:blipFill>
        <p:spPr>
          <a:xfrm>
            <a:off x="4190695" y="1524305"/>
            <a:ext cx="485546" cy="181051"/>
          </a:xfrm>
          <a:prstGeom prst="rect">
            <a:avLst/>
          </a:prstGeom>
          <a:noFill/>
          <a:ln>
            <a:noFill/>
          </a:ln>
        </p:spPr>
      </p:pic>
      <p:sp>
        <p:nvSpPr>
          <p:cNvPr id="651" name="Google Shape;651;p18"/>
          <p:cNvSpPr/>
          <p:nvPr/>
        </p:nvSpPr>
        <p:spPr>
          <a:xfrm>
            <a:off x="10287000" y="-952805"/>
            <a:ext cx="2857500" cy="2857500"/>
          </a:xfrm>
          <a:prstGeom prst="ellipse">
            <a:avLst/>
          </a:prstGeom>
          <a:solidFill>
            <a:srgbClr val="7A8F7E">
              <a:alpha val="5098"/>
            </a:srgbClr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p18"/>
          <p:cNvSpPr/>
          <p:nvPr/>
        </p:nvSpPr>
        <p:spPr>
          <a:xfrm>
            <a:off x="476402" y="1181405"/>
            <a:ext cx="11239805" cy="19202"/>
          </a:xfrm>
          <a:prstGeom prst="rect">
            <a:avLst/>
          </a:prstGeom>
          <a:solidFill>
            <a:srgbClr val="7A8F7E"/>
          </a:solidFill>
          <a:ln cap="flat" cmpd="sng" w="12700">
            <a:solidFill>
              <a:srgbClr val="7A8F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p18"/>
          <p:cNvSpPr txBox="1"/>
          <p:nvPr/>
        </p:nvSpPr>
        <p:spPr>
          <a:xfrm>
            <a:off x="476402" y="381305"/>
            <a:ext cx="5362956" cy="4005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A8F7E"/>
              </a:buClr>
              <a:buSzPts val="2500"/>
              <a:buFont typeface="Merriweather"/>
              <a:buNone/>
            </a:pPr>
            <a:r>
              <a:rPr b="1" i="0" lang="en-US" sz="2500" u="none" cap="none" strike="noStrike">
                <a:solidFill>
                  <a:srgbClr val="7A8F7E"/>
                </a:solidFill>
                <a:latin typeface="Merriweather"/>
                <a:ea typeface="Merriweather"/>
                <a:cs typeface="Merriweather"/>
                <a:sym typeface="Merriweather"/>
              </a:rPr>
              <a:t>PHDA</a:t>
            </a:r>
            <a:r>
              <a:rPr b="1" i="0" lang="en-US" sz="2500" u="none" cap="none" strike="noStrike">
                <a:solidFill>
                  <a:srgbClr val="2C3E2D"/>
                </a:solidFill>
                <a:latin typeface="Merriweather"/>
                <a:ea typeface="Merriweather"/>
                <a:cs typeface="Merriweather"/>
                <a:sym typeface="Merriweather"/>
              </a:rPr>
              <a:t> — DSM-5 (Desatenção) </a:t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" name="Google Shape;654;p18"/>
          <p:cNvSpPr txBox="1"/>
          <p:nvPr/>
        </p:nvSpPr>
        <p:spPr>
          <a:xfrm>
            <a:off x="476402" y="828446"/>
            <a:ext cx="4953305" cy="210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1300"/>
              <a:buFont typeface="Montserrat"/>
              <a:buNone/>
            </a:pPr>
            <a:r>
              <a:rPr b="0" i="0" lang="en-US" sz="13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Seis ou mais sintomas: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5" name="Google Shape;655;p18"/>
          <p:cNvSpPr txBox="1"/>
          <p:nvPr/>
        </p:nvSpPr>
        <p:spPr>
          <a:xfrm>
            <a:off x="9809683" y="519379"/>
            <a:ext cx="1353312" cy="210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300"/>
              <a:buFont typeface="Montserrat"/>
              <a:buNone/>
            </a:pPr>
            <a:r>
              <a:rPr b="1" i="0" lang="en-US" sz="13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Dani Noronha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p18"/>
          <p:cNvSpPr txBox="1"/>
          <p:nvPr/>
        </p:nvSpPr>
        <p:spPr>
          <a:xfrm>
            <a:off x="9809683" y="747979"/>
            <a:ext cx="1353312" cy="15270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7A8F7E"/>
              </a:buClr>
              <a:buSzPts val="900"/>
              <a:buFont typeface="Montserrat"/>
              <a:buNone/>
            </a:pPr>
            <a:r>
              <a:rPr b="0" i="0" lang="en-US" sz="900" u="none" cap="none" strike="noStrike">
                <a:solidFill>
                  <a:srgbClr val="7A8F7E"/>
                </a:solidFill>
                <a:latin typeface="Montserrat"/>
                <a:ea typeface="Montserrat"/>
                <a:cs typeface="Montserrat"/>
                <a:sym typeface="Montserrat"/>
              </a:rPr>
              <a:t>Neuropsicopedagoga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p18"/>
          <p:cNvSpPr/>
          <p:nvPr/>
        </p:nvSpPr>
        <p:spPr>
          <a:xfrm>
            <a:off x="11296498" y="500177"/>
            <a:ext cx="418795" cy="418795"/>
          </a:xfrm>
          <a:prstGeom prst="ellipse">
            <a:avLst/>
          </a:prstGeom>
          <a:solidFill>
            <a:srgbClr val="7A8F7E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658" name="Google Shape;658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10798" y="614477"/>
            <a:ext cx="190195" cy="1901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659" name="Google Shape;659;p18"/>
          <p:cNvPicPr preferRelativeResize="0"/>
          <p:nvPr/>
        </p:nvPicPr>
        <p:blipFill rotWithShape="1">
          <a:blip r:embed="rId5">
            <a:alphaModFix/>
          </a:blip>
          <a:srcRect b="-7" l="0" r="0" t="-7"/>
          <a:stretch/>
        </p:blipFill>
        <p:spPr>
          <a:xfrm>
            <a:off x="476402" y="1438351"/>
            <a:ext cx="7823606" cy="5134356"/>
          </a:xfrm>
          <a:prstGeom prst="rect">
            <a:avLst/>
          </a:prstGeom>
          <a:noFill/>
          <a:ln>
            <a:noFill/>
          </a:ln>
        </p:spPr>
      </p:pic>
      <p:sp>
        <p:nvSpPr>
          <p:cNvPr id="660" name="Google Shape;660;p18"/>
          <p:cNvSpPr/>
          <p:nvPr/>
        </p:nvSpPr>
        <p:spPr>
          <a:xfrm>
            <a:off x="733349" y="2409444"/>
            <a:ext cx="7315200" cy="19202"/>
          </a:xfrm>
          <a:prstGeom prst="rect">
            <a:avLst/>
          </a:prstGeom>
          <a:solidFill>
            <a:srgbClr val="7A8F7E">
              <a:alpha val="10196"/>
            </a:srgbClr>
          </a:solidFill>
          <a:ln cap="flat" cmpd="sng" w="12700">
            <a:solidFill>
              <a:srgbClr val="7A8F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661" name="Google Shape;661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3349" y="1695298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662" name="Google Shape;662;p18"/>
          <p:cNvPicPr preferRelativeResize="0"/>
          <p:nvPr/>
        </p:nvPicPr>
        <p:blipFill rotWithShape="1">
          <a:blip r:embed="rId7">
            <a:alphaModFix/>
          </a:blip>
          <a:srcRect b="0" l="-685" r="-685" t="0"/>
          <a:stretch/>
        </p:blipFill>
        <p:spPr>
          <a:xfrm>
            <a:off x="866851" y="1848002"/>
            <a:ext cx="304495" cy="267005"/>
          </a:xfrm>
          <a:prstGeom prst="rect">
            <a:avLst/>
          </a:prstGeom>
          <a:noFill/>
          <a:ln>
            <a:noFill/>
          </a:ln>
        </p:spPr>
      </p:pic>
      <p:sp>
        <p:nvSpPr>
          <p:cNvPr id="663" name="Google Shape;663;p18"/>
          <p:cNvSpPr txBox="1"/>
          <p:nvPr/>
        </p:nvSpPr>
        <p:spPr>
          <a:xfrm>
            <a:off x="1495044" y="1695298"/>
            <a:ext cx="3090672" cy="324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2100"/>
              <a:buFont typeface="Montserrat"/>
              <a:buNone/>
            </a:pPr>
            <a:r>
              <a:rPr b="1" i="0" lang="en-US" sz="21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DSM-5 (Desatenção)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18"/>
          <p:cNvSpPr txBox="1"/>
          <p:nvPr/>
        </p:nvSpPr>
        <p:spPr>
          <a:xfrm>
            <a:off x="1495044" y="2057400"/>
            <a:ext cx="3302813" cy="210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1300"/>
              <a:buFont typeface="Montserrat"/>
              <a:buNone/>
            </a:pPr>
            <a:r>
              <a:rPr b="0" i="0" lang="en-US" sz="13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Sintomas principais observados: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18"/>
          <p:cNvSpPr/>
          <p:nvPr/>
        </p:nvSpPr>
        <p:spPr>
          <a:xfrm>
            <a:off x="733349" y="2667305"/>
            <a:ext cx="7315200" cy="437998"/>
          </a:xfrm>
          <a:prstGeom prst="roundRect">
            <a:avLst>
              <a:gd fmla="val 108922" name="adj"/>
            </a:avLst>
          </a:prstGeom>
          <a:solidFill>
            <a:srgbClr val="7A8F7E">
              <a:alpha val="509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p18"/>
          <p:cNvSpPr/>
          <p:nvPr/>
        </p:nvSpPr>
        <p:spPr>
          <a:xfrm>
            <a:off x="733349" y="2667305"/>
            <a:ext cx="57607" cy="437998"/>
          </a:xfrm>
          <a:prstGeom prst="roundRect">
            <a:avLst>
              <a:gd fmla="val 828160" name="adj"/>
            </a:avLst>
          </a:prstGeom>
          <a:solidFill>
            <a:srgbClr val="7A8F7E"/>
          </a:solidFill>
          <a:ln cap="flat" cmpd="sng" w="12700">
            <a:solidFill>
              <a:srgbClr val="7A8F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p18"/>
          <p:cNvSpPr txBox="1"/>
          <p:nvPr/>
        </p:nvSpPr>
        <p:spPr>
          <a:xfrm>
            <a:off x="1352398" y="2781605"/>
            <a:ext cx="6505956" cy="210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300"/>
              <a:buFont typeface="Montserrat"/>
              <a:buNone/>
            </a:pPr>
            <a:r>
              <a:rPr b="1" i="0" lang="en-US" sz="13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dificuldade de manter atenção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p18"/>
          <p:cNvSpPr/>
          <p:nvPr/>
        </p:nvSpPr>
        <p:spPr>
          <a:xfrm>
            <a:off x="733349" y="3219602"/>
            <a:ext cx="7315200" cy="437998"/>
          </a:xfrm>
          <a:prstGeom prst="roundRect">
            <a:avLst>
              <a:gd fmla="val 108922" name="adj"/>
            </a:avLst>
          </a:prstGeom>
          <a:solidFill>
            <a:srgbClr val="7A8F7E">
              <a:alpha val="509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p18"/>
          <p:cNvSpPr/>
          <p:nvPr/>
        </p:nvSpPr>
        <p:spPr>
          <a:xfrm>
            <a:off x="733349" y="3219602"/>
            <a:ext cx="57607" cy="437998"/>
          </a:xfrm>
          <a:prstGeom prst="roundRect">
            <a:avLst>
              <a:gd fmla="val 828160" name="adj"/>
            </a:avLst>
          </a:prstGeom>
          <a:solidFill>
            <a:srgbClr val="7A8F7E"/>
          </a:solidFill>
          <a:ln cap="flat" cmpd="sng" w="12700">
            <a:solidFill>
              <a:srgbClr val="7A8F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" name="Google Shape;670;p18"/>
          <p:cNvSpPr txBox="1"/>
          <p:nvPr/>
        </p:nvSpPr>
        <p:spPr>
          <a:xfrm>
            <a:off x="1352398" y="3333902"/>
            <a:ext cx="6505956" cy="210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300"/>
              <a:buFont typeface="Montserrat"/>
              <a:buNone/>
            </a:pPr>
            <a:r>
              <a:rPr b="1" i="0" lang="en-US" sz="13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parece não escutar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p18"/>
          <p:cNvSpPr/>
          <p:nvPr/>
        </p:nvSpPr>
        <p:spPr>
          <a:xfrm>
            <a:off x="733349" y="3771900"/>
            <a:ext cx="7315200" cy="437998"/>
          </a:xfrm>
          <a:prstGeom prst="roundRect">
            <a:avLst>
              <a:gd fmla="val 108922" name="adj"/>
            </a:avLst>
          </a:prstGeom>
          <a:solidFill>
            <a:srgbClr val="7A8F7E">
              <a:alpha val="509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" name="Google Shape;672;p18"/>
          <p:cNvSpPr/>
          <p:nvPr/>
        </p:nvSpPr>
        <p:spPr>
          <a:xfrm>
            <a:off x="733349" y="3771900"/>
            <a:ext cx="57607" cy="437998"/>
          </a:xfrm>
          <a:prstGeom prst="roundRect">
            <a:avLst>
              <a:gd fmla="val 828160" name="adj"/>
            </a:avLst>
          </a:prstGeom>
          <a:solidFill>
            <a:srgbClr val="7A8F7E"/>
          </a:solidFill>
          <a:ln cap="flat" cmpd="sng" w="12700">
            <a:solidFill>
              <a:srgbClr val="7A8F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Google Shape;673;p18"/>
          <p:cNvSpPr txBox="1"/>
          <p:nvPr/>
        </p:nvSpPr>
        <p:spPr>
          <a:xfrm>
            <a:off x="1352398" y="3886200"/>
            <a:ext cx="6505956" cy="210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300"/>
              <a:buFont typeface="Montserrat"/>
              <a:buNone/>
            </a:pPr>
            <a:r>
              <a:rPr b="1" i="0" lang="en-US" sz="13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não finaliza tarefas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p18"/>
          <p:cNvSpPr/>
          <p:nvPr/>
        </p:nvSpPr>
        <p:spPr>
          <a:xfrm>
            <a:off x="733349" y="4324198"/>
            <a:ext cx="7315200" cy="437998"/>
          </a:xfrm>
          <a:prstGeom prst="roundRect">
            <a:avLst>
              <a:gd fmla="val 108922" name="adj"/>
            </a:avLst>
          </a:prstGeom>
          <a:solidFill>
            <a:srgbClr val="7A8F7E">
              <a:alpha val="509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5" name="Google Shape;675;p18"/>
          <p:cNvSpPr/>
          <p:nvPr/>
        </p:nvSpPr>
        <p:spPr>
          <a:xfrm>
            <a:off x="733349" y="4324198"/>
            <a:ext cx="57607" cy="437998"/>
          </a:xfrm>
          <a:prstGeom prst="roundRect">
            <a:avLst>
              <a:gd fmla="val 828160" name="adj"/>
            </a:avLst>
          </a:prstGeom>
          <a:solidFill>
            <a:srgbClr val="7A8F7E"/>
          </a:solidFill>
          <a:ln cap="flat" cmpd="sng" w="12700">
            <a:solidFill>
              <a:srgbClr val="7A8F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Google Shape;676;p18"/>
          <p:cNvSpPr txBox="1"/>
          <p:nvPr/>
        </p:nvSpPr>
        <p:spPr>
          <a:xfrm>
            <a:off x="1352398" y="4438498"/>
            <a:ext cx="6505956" cy="210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300"/>
              <a:buFont typeface="Montserrat"/>
              <a:buNone/>
            </a:pPr>
            <a:r>
              <a:rPr b="1" i="0" lang="en-US" sz="13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desorganização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7" name="Google Shape;677;p18"/>
          <p:cNvSpPr/>
          <p:nvPr/>
        </p:nvSpPr>
        <p:spPr>
          <a:xfrm>
            <a:off x="733349" y="4876495"/>
            <a:ext cx="7315200" cy="437998"/>
          </a:xfrm>
          <a:prstGeom prst="roundRect">
            <a:avLst>
              <a:gd fmla="val 108922" name="adj"/>
            </a:avLst>
          </a:prstGeom>
          <a:solidFill>
            <a:srgbClr val="7A8F7E">
              <a:alpha val="509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Google Shape;678;p18"/>
          <p:cNvSpPr/>
          <p:nvPr/>
        </p:nvSpPr>
        <p:spPr>
          <a:xfrm>
            <a:off x="733349" y="4876495"/>
            <a:ext cx="57607" cy="437998"/>
          </a:xfrm>
          <a:prstGeom prst="roundRect">
            <a:avLst>
              <a:gd fmla="val 828160" name="adj"/>
            </a:avLst>
          </a:prstGeom>
          <a:solidFill>
            <a:srgbClr val="7A8F7E"/>
          </a:solidFill>
          <a:ln cap="flat" cmpd="sng" w="12700">
            <a:solidFill>
              <a:srgbClr val="7A8F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Google Shape;679;p18"/>
          <p:cNvSpPr txBox="1"/>
          <p:nvPr/>
        </p:nvSpPr>
        <p:spPr>
          <a:xfrm>
            <a:off x="1352398" y="4990795"/>
            <a:ext cx="6505956" cy="210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300"/>
              <a:buFont typeface="Montserrat"/>
              <a:buNone/>
            </a:pPr>
            <a:r>
              <a:rPr b="1" i="0" lang="en-US" sz="13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perde objetos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0" name="Google Shape;680;p18"/>
          <p:cNvSpPr/>
          <p:nvPr/>
        </p:nvSpPr>
        <p:spPr>
          <a:xfrm>
            <a:off x="733349" y="5429707"/>
            <a:ext cx="7315200" cy="437998"/>
          </a:xfrm>
          <a:prstGeom prst="roundRect">
            <a:avLst>
              <a:gd fmla="val 108922" name="adj"/>
            </a:avLst>
          </a:prstGeom>
          <a:solidFill>
            <a:srgbClr val="7A8F7E">
              <a:alpha val="509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p18"/>
          <p:cNvSpPr/>
          <p:nvPr/>
        </p:nvSpPr>
        <p:spPr>
          <a:xfrm>
            <a:off x="733349" y="5429707"/>
            <a:ext cx="57607" cy="437998"/>
          </a:xfrm>
          <a:prstGeom prst="roundRect">
            <a:avLst>
              <a:gd fmla="val 828160" name="adj"/>
            </a:avLst>
          </a:prstGeom>
          <a:solidFill>
            <a:srgbClr val="7A8F7E"/>
          </a:solidFill>
          <a:ln cap="flat" cmpd="sng" w="12700">
            <a:solidFill>
              <a:srgbClr val="7A8F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2" name="Google Shape;682;p18"/>
          <p:cNvSpPr txBox="1"/>
          <p:nvPr/>
        </p:nvSpPr>
        <p:spPr>
          <a:xfrm>
            <a:off x="1352398" y="5544007"/>
            <a:ext cx="6505956" cy="210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300"/>
              <a:buFont typeface="Montserrat"/>
              <a:buNone/>
            </a:pPr>
            <a:r>
              <a:rPr b="1" i="0" lang="en-US" sz="13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distração constante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683" name="Google Shape;683;p18"/>
          <p:cNvPicPr preferRelativeResize="0"/>
          <p:nvPr/>
        </p:nvPicPr>
        <p:blipFill rotWithShape="1">
          <a:blip r:embed="rId8">
            <a:alphaModFix/>
          </a:blip>
          <a:srcRect b="-37" l="0" r="0" t="-37"/>
          <a:stretch/>
        </p:blipFill>
        <p:spPr>
          <a:xfrm>
            <a:off x="733349" y="6057900"/>
            <a:ext cx="7309714" cy="537667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p18"/>
          <p:cNvSpPr txBox="1"/>
          <p:nvPr/>
        </p:nvSpPr>
        <p:spPr>
          <a:xfrm>
            <a:off x="1152144" y="6219749"/>
            <a:ext cx="6687007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A8F7E"/>
              </a:buClr>
              <a:buSzPts val="1200"/>
              <a:buFont typeface="Montserrat"/>
              <a:buNone/>
            </a:pPr>
            <a:r>
              <a:rPr b="1" i="0" lang="en-US" sz="1200" u="none" cap="none" strike="noStrike">
                <a:solidFill>
                  <a:srgbClr val="7A8F7E"/>
                </a:solidFill>
                <a:latin typeface="Montserrat"/>
                <a:ea typeface="Montserrat"/>
                <a:cs typeface="Montserrat"/>
                <a:sym typeface="Montserrat"/>
              </a:rPr>
              <a:t>Existe esforço.</a:t>
            </a:r>
            <a:r>
              <a:rPr b="0" i="0" lang="en-US" sz="12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 Mas </a:t>
            </a:r>
            <a:r>
              <a:rPr b="1" i="0" lang="en-US" sz="1200" u="none" cap="none" strike="noStrike">
                <a:solidFill>
                  <a:srgbClr val="7A8F7E"/>
                </a:solidFill>
                <a:latin typeface="Montserrat"/>
                <a:ea typeface="Montserrat"/>
                <a:cs typeface="Montserrat"/>
                <a:sym typeface="Montserrat"/>
              </a:rPr>
              <a:t>falta sustentação</a:t>
            </a:r>
            <a:r>
              <a:rPr b="0" i="0" lang="en-US" sz="12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685" name="Google Shape;685;p18"/>
          <p:cNvPicPr preferRelativeResize="0"/>
          <p:nvPr/>
        </p:nvPicPr>
        <p:blipFill rotWithShape="1">
          <a:blip r:embed="rId9">
            <a:alphaModFix/>
          </a:blip>
          <a:srcRect b="0" l="-12" r="-12" t="0"/>
          <a:stretch/>
        </p:blipFill>
        <p:spPr>
          <a:xfrm>
            <a:off x="8586216" y="1438351"/>
            <a:ext cx="3129991" cy="1615745"/>
          </a:xfrm>
          <a:prstGeom prst="rect">
            <a:avLst/>
          </a:prstGeom>
          <a:noFill/>
          <a:ln>
            <a:noFill/>
          </a:ln>
        </p:spPr>
      </p:pic>
      <p:sp>
        <p:nvSpPr>
          <p:cNvPr id="686" name="Google Shape;686;p18"/>
          <p:cNvSpPr/>
          <p:nvPr/>
        </p:nvSpPr>
        <p:spPr>
          <a:xfrm>
            <a:off x="8795614" y="2008022"/>
            <a:ext cx="476402" cy="476402"/>
          </a:xfrm>
          <a:prstGeom prst="ellipse">
            <a:avLst/>
          </a:prstGeom>
          <a:solidFill>
            <a:srgbClr val="7A8F7E">
              <a:alpha val="10196"/>
            </a:srgbClr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687" name="Google Shape;687;p1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919058" y="2132381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688" name="Google Shape;688;p18"/>
          <p:cNvSpPr txBox="1"/>
          <p:nvPr/>
        </p:nvSpPr>
        <p:spPr>
          <a:xfrm>
            <a:off x="9414662" y="2012594"/>
            <a:ext cx="2095805" cy="2770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800"/>
              <a:buFont typeface="Montserrat"/>
              <a:buNone/>
            </a:pPr>
            <a:r>
              <a:rPr b="1" i="0" lang="en-US" sz="18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6+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Google Shape;689;p18"/>
          <p:cNvSpPr txBox="1"/>
          <p:nvPr/>
        </p:nvSpPr>
        <p:spPr>
          <a:xfrm>
            <a:off x="9414662" y="2307946"/>
            <a:ext cx="2095805" cy="1719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1000"/>
              <a:buFont typeface="Montserrat"/>
              <a:buNone/>
            </a:pPr>
            <a:r>
              <a:rPr b="0" i="0" lang="en-US" sz="10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Sintomas necessários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690" name="Google Shape;690;p18"/>
          <p:cNvPicPr preferRelativeResize="0"/>
          <p:nvPr/>
        </p:nvPicPr>
        <p:blipFill rotWithShape="1">
          <a:blip r:embed="rId11">
            <a:alphaModFix/>
          </a:blip>
          <a:srcRect b="0" l="-16" r="-16" t="0"/>
          <a:stretch/>
        </p:blipFill>
        <p:spPr>
          <a:xfrm>
            <a:off x="8586216" y="3196742"/>
            <a:ext cx="3129991" cy="1615745"/>
          </a:xfrm>
          <a:prstGeom prst="rect">
            <a:avLst/>
          </a:prstGeom>
          <a:noFill/>
          <a:ln>
            <a:noFill/>
          </a:ln>
        </p:spPr>
      </p:pic>
      <p:sp>
        <p:nvSpPr>
          <p:cNvPr id="691" name="Google Shape;691;p18"/>
          <p:cNvSpPr/>
          <p:nvPr/>
        </p:nvSpPr>
        <p:spPr>
          <a:xfrm>
            <a:off x="8795614" y="3767328"/>
            <a:ext cx="476402" cy="476402"/>
          </a:xfrm>
          <a:prstGeom prst="ellipse">
            <a:avLst/>
          </a:prstGeom>
          <a:solidFill>
            <a:srgbClr val="7A8F7E">
              <a:alpha val="10196"/>
            </a:srgbClr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692" name="Google Shape;692;p18"/>
          <p:cNvPicPr preferRelativeResize="0"/>
          <p:nvPr/>
        </p:nvPicPr>
        <p:blipFill rotWithShape="1">
          <a:blip r:embed="rId12">
            <a:alphaModFix/>
          </a:blip>
          <a:srcRect b="0" l="-57" r="-57" t="0"/>
          <a:stretch/>
        </p:blipFill>
        <p:spPr>
          <a:xfrm>
            <a:off x="8933688" y="3890772"/>
            <a:ext cx="200254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693" name="Google Shape;693;p18"/>
          <p:cNvSpPr txBox="1"/>
          <p:nvPr/>
        </p:nvSpPr>
        <p:spPr>
          <a:xfrm>
            <a:off x="9414662" y="3771900"/>
            <a:ext cx="2095805" cy="2770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800"/>
              <a:buFont typeface="Montserrat"/>
              <a:buNone/>
            </a:pPr>
            <a:r>
              <a:rPr b="1" i="0" lang="en-US" sz="18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6 meses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4" name="Google Shape;694;p18"/>
          <p:cNvSpPr txBox="1"/>
          <p:nvPr/>
        </p:nvSpPr>
        <p:spPr>
          <a:xfrm>
            <a:off x="9414662" y="4067251"/>
            <a:ext cx="2095805" cy="1719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1000"/>
              <a:buFont typeface="Montserrat"/>
              <a:buNone/>
            </a:pPr>
            <a:r>
              <a:rPr b="0" i="0" lang="en-US" sz="10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Duração mínima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695" name="Google Shape;695;p18"/>
          <p:cNvPicPr preferRelativeResize="0"/>
          <p:nvPr/>
        </p:nvPicPr>
        <p:blipFill rotWithShape="1">
          <a:blip r:embed="rId11">
            <a:alphaModFix/>
          </a:blip>
          <a:srcRect b="0" l="-16" r="-16" t="0"/>
          <a:stretch/>
        </p:blipFill>
        <p:spPr>
          <a:xfrm>
            <a:off x="8586216" y="4956048"/>
            <a:ext cx="3129991" cy="1615745"/>
          </a:xfrm>
          <a:prstGeom prst="rect">
            <a:avLst/>
          </a:prstGeom>
          <a:noFill/>
          <a:ln>
            <a:noFill/>
          </a:ln>
        </p:spPr>
      </p:pic>
      <p:sp>
        <p:nvSpPr>
          <p:cNvPr id="696" name="Google Shape;696;p18"/>
          <p:cNvSpPr/>
          <p:nvPr/>
        </p:nvSpPr>
        <p:spPr>
          <a:xfrm>
            <a:off x="8795614" y="5525719"/>
            <a:ext cx="476402" cy="476402"/>
          </a:xfrm>
          <a:prstGeom prst="ellipse">
            <a:avLst/>
          </a:prstGeom>
          <a:solidFill>
            <a:srgbClr val="7A8F7E">
              <a:alpha val="10196"/>
            </a:srgbClr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697" name="Google Shape;697;p18"/>
          <p:cNvPicPr preferRelativeResize="0"/>
          <p:nvPr/>
        </p:nvPicPr>
        <p:blipFill rotWithShape="1">
          <a:blip r:embed="rId13">
            <a:alphaModFix/>
          </a:blip>
          <a:srcRect b="0" l="-80" r="-80" t="0"/>
          <a:stretch/>
        </p:blipFill>
        <p:spPr>
          <a:xfrm>
            <a:off x="8890711" y="5650078"/>
            <a:ext cx="286207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698" name="Google Shape;698;p18"/>
          <p:cNvSpPr txBox="1"/>
          <p:nvPr/>
        </p:nvSpPr>
        <p:spPr>
          <a:xfrm>
            <a:off x="9414662" y="5531206"/>
            <a:ext cx="2095805" cy="2770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800"/>
              <a:buFont typeface="Montserrat"/>
              <a:buNone/>
            </a:pPr>
            <a:r>
              <a:rPr b="1" i="0" lang="en-US" sz="18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12 anos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9" name="Google Shape;699;p18"/>
          <p:cNvSpPr txBox="1"/>
          <p:nvPr/>
        </p:nvSpPr>
        <p:spPr>
          <a:xfrm>
            <a:off x="9414662" y="5825642"/>
            <a:ext cx="2095805" cy="1719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1000"/>
              <a:buFont typeface="Montserrat"/>
              <a:buNone/>
            </a:pPr>
            <a:r>
              <a:rPr b="0" i="0" lang="en-US" sz="10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Idade de início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700" name="Google Shape;700;p18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009498" y="2793492"/>
            <a:ext cx="171907" cy="1719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701" name="Google Shape;701;p18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009498" y="3345790"/>
            <a:ext cx="171907" cy="1719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702" name="Google Shape;702;p18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009498" y="3898087"/>
            <a:ext cx="171907" cy="1719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703" name="Google Shape;703;p18"/>
          <p:cNvPicPr preferRelativeResize="0"/>
          <p:nvPr/>
        </p:nvPicPr>
        <p:blipFill rotWithShape="1">
          <a:blip r:embed="rId17">
            <a:alphaModFix/>
          </a:blip>
          <a:srcRect b="-842" l="0" r="0" t="-842"/>
          <a:stretch/>
        </p:blipFill>
        <p:spPr>
          <a:xfrm>
            <a:off x="1000354" y="4450385"/>
            <a:ext cx="190195" cy="1719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704" name="Google Shape;704;p18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009498" y="5002682"/>
            <a:ext cx="171907" cy="1719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705" name="Google Shape;705;p18"/>
          <p:cNvPicPr preferRelativeResize="0"/>
          <p:nvPr/>
        </p:nvPicPr>
        <p:blipFill rotWithShape="1">
          <a:blip r:embed="rId19">
            <a:alphaModFix/>
          </a:blip>
          <a:srcRect b="0" l="-760" r="-760" t="0"/>
          <a:stretch/>
        </p:blipFill>
        <p:spPr>
          <a:xfrm>
            <a:off x="1019556" y="5555894"/>
            <a:ext cx="152705" cy="1719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706" name="Google Shape;706;p18"/>
          <p:cNvPicPr preferRelativeResize="0"/>
          <p:nvPr/>
        </p:nvPicPr>
        <p:blipFill rotWithShape="1">
          <a:blip r:embed="rId20">
            <a:alphaModFix/>
          </a:blip>
          <a:srcRect b="-100" l="0" r="0" t="-100"/>
          <a:stretch/>
        </p:blipFill>
        <p:spPr>
          <a:xfrm>
            <a:off x="942746" y="6238951"/>
            <a:ext cx="114300" cy="1527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707" name="Google Shape;707;p18"/>
          <p:cNvPicPr preferRelativeResize="0"/>
          <p:nvPr/>
        </p:nvPicPr>
        <p:blipFill rotWithShape="1">
          <a:blip r:embed="rId21">
            <a:alphaModFix amt="90000"/>
          </a:blip>
          <a:srcRect b="0" l="0" r="0" t="0"/>
          <a:stretch/>
        </p:blipFill>
        <p:spPr>
          <a:xfrm>
            <a:off x="10164470" y="6486754"/>
            <a:ext cx="1647749" cy="1810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708" name="Google Shape;708;p18"/>
          <p:cNvPicPr preferRelativeResize="0"/>
          <p:nvPr/>
        </p:nvPicPr>
        <p:blipFill rotWithShape="1">
          <a:blip r:embed="rId22">
            <a:alphaModFix/>
          </a:blip>
          <a:srcRect b="0" l="-200" r="-200" t="0"/>
          <a:stretch/>
        </p:blipFill>
        <p:spPr>
          <a:xfrm>
            <a:off x="0" y="0"/>
            <a:ext cx="12191695" cy="75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19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1E8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715" name="Google Shape;715;p19"/>
          <p:cNvPicPr preferRelativeResize="0"/>
          <p:nvPr/>
        </p:nvPicPr>
        <p:blipFill rotWithShape="1">
          <a:blip r:embed="rId3">
            <a:alphaModFix/>
          </a:blip>
          <a:srcRect b="-1" l="0" r="0" t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716" name="Google Shape;716;p19"/>
          <p:cNvPicPr preferRelativeResize="0"/>
          <p:nvPr/>
        </p:nvPicPr>
        <p:blipFill rotWithShape="1">
          <a:blip r:embed="rId4">
            <a:alphaModFix amt="3000"/>
          </a:blip>
          <a:srcRect b="0" l="0" r="0" t="0"/>
          <a:stretch/>
        </p:blipFill>
        <p:spPr>
          <a:xfrm>
            <a:off x="4190695" y="1524305"/>
            <a:ext cx="485546" cy="181051"/>
          </a:xfrm>
          <a:prstGeom prst="rect">
            <a:avLst/>
          </a:prstGeom>
          <a:noFill/>
          <a:ln>
            <a:noFill/>
          </a:ln>
        </p:spPr>
      </p:pic>
      <p:sp>
        <p:nvSpPr>
          <p:cNvPr id="717" name="Google Shape;717;p19"/>
          <p:cNvSpPr/>
          <p:nvPr/>
        </p:nvSpPr>
        <p:spPr>
          <a:xfrm>
            <a:off x="476402" y="1181405"/>
            <a:ext cx="11239805" cy="19202"/>
          </a:xfrm>
          <a:prstGeom prst="rect">
            <a:avLst/>
          </a:prstGeom>
          <a:solidFill>
            <a:srgbClr val="7A8F7E"/>
          </a:solidFill>
          <a:ln cap="flat" cmpd="sng" w="12700">
            <a:solidFill>
              <a:srgbClr val="7A8F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8" name="Google Shape;718;p19"/>
          <p:cNvSpPr txBox="1"/>
          <p:nvPr/>
        </p:nvSpPr>
        <p:spPr>
          <a:xfrm>
            <a:off x="476402" y="381305"/>
            <a:ext cx="8753551" cy="4005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A8F7E"/>
              </a:buClr>
              <a:buSzPts val="2500"/>
              <a:buFont typeface="Merriweather"/>
              <a:buNone/>
            </a:pPr>
            <a:r>
              <a:rPr b="1" i="0" lang="en-US" sz="2500" u="none" cap="none" strike="noStrike">
                <a:solidFill>
                  <a:srgbClr val="7A8F7E"/>
                </a:solidFill>
                <a:latin typeface="Merriweather"/>
                <a:ea typeface="Merriweather"/>
                <a:cs typeface="Merriweather"/>
                <a:sym typeface="Merriweather"/>
              </a:rPr>
              <a:t>PHDA</a:t>
            </a:r>
            <a:r>
              <a:rPr b="1" i="0" lang="en-US" sz="2500" u="none" cap="none" strike="noStrike">
                <a:solidFill>
                  <a:srgbClr val="2C3E2D"/>
                </a:solidFill>
                <a:latin typeface="Merriweather"/>
                <a:ea typeface="Merriweather"/>
                <a:cs typeface="Merriweather"/>
                <a:sym typeface="Merriweather"/>
              </a:rPr>
              <a:t> — DSM-5 (Hiperatividade/Impulsividade) </a:t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9" name="Google Shape;719;p19"/>
          <p:cNvSpPr txBox="1"/>
          <p:nvPr/>
        </p:nvSpPr>
        <p:spPr>
          <a:xfrm>
            <a:off x="476402" y="828446"/>
            <a:ext cx="8067751" cy="210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1300"/>
              <a:buFont typeface="Montserrat"/>
              <a:buNone/>
            </a:pPr>
            <a:r>
              <a:rPr b="0" i="0" lang="en-US" sz="13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Seis ou mais sintomas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720" name="Google Shape;720;p19"/>
          <p:cNvPicPr preferRelativeResize="0"/>
          <p:nvPr/>
        </p:nvPicPr>
        <p:blipFill rotWithShape="1">
          <a:blip r:embed="rId5">
            <a:alphaModFix/>
          </a:blip>
          <a:srcRect b="0" l="-4" r="-4" t="0"/>
          <a:stretch/>
        </p:blipFill>
        <p:spPr>
          <a:xfrm>
            <a:off x="476402" y="1438351"/>
            <a:ext cx="11239805" cy="4943246"/>
          </a:xfrm>
          <a:prstGeom prst="rect">
            <a:avLst/>
          </a:prstGeom>
          <a:noFill/>
          <a:ln>
            <a:noFill/>
          </a:ln>
        </p:spPr>
      </p:pic>
      <p:sp>
        <p:nvSpPr>
          <p:cNvPr id="721" name="Google Shape;721;p19"/>
          <p:cNvSpPr/>
          <p:nvPr/>
        </p:nvSpPr>
        <p:spPr>
          <a:xfrm>
            <a:off x="875995" y="2599639"/>
            <a:ext cx="10439705" cy="19202"/>
          </a:xfrm>
          <a:prstGeom prst="rect">
            <a:avLst/>
          </a:prstGeom>
          <a:solidFill>
            <a:srgbClr val="7A8F7E">
              <a:alpha val="10196"/>
            </a:srgbClr>
          </a:solidFill>
          <a:ln cap="flat" cmpd="sng" w="12700">
            <a:solidFill>
              <a:srgbClr val="7A8F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722" name="Google Shape;722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75995" y="1837944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723" name="Google Shape;723;p19"/>
          <p:cNvPicPr preferRelativeResize="0"/>
          <p:nvPr/>
        </p:nvPicPr>
        <p:blipFill rotWithShape="1">
          <a:blip r:embed="rId7">
            <a:alphaModFix/>
          </a:blip>
          <a:srcRect b="0" l="-881" r="-881" t="0"/>
          <a:stretch/>
        </p:blipFill>
        <p:spPr>
          <a:xfrm>
            <a:off x="1043330" y="1990649"/>
            <a:ext cx="237744" cy="267005"/>
          </a:xfrm>
          <a:prstGeom prst="rect">
            <a:avLst/>
          </a:prstGeom>
          <a:noFill/>
          <a:ln>
            <a:noFill/>
          </a:ln>
        </p:spPr>
      </p:pic>
      <p:sp>
        <p:nvSpPr>
          <p:cNvPr id="724" name="Google Shape;724;p19"/>
          <p:cNvSpPr txBox="1"/>
          <p:nvPr/>
        </p:nvSpPr>
        <p:spPr>
          <a:xfrm>
            <a:off x="1638605" y="1837944"/>
            <a:ext cx="5962802" cy="324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2100"/>
              <a:buFont typeface="Montserrat"/>
              <a:buNone/>
            </a:pPr>
            <a:r>
              <a:rPr b="1" i="0" lang="en-US" sz="21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DSM-5 (HIPERATIVIDADE/IMPULSIVIDADE)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5" name="Google Shape;725;p19"/>
          <p:cNvSpPr txBox="1"/>
          <p:nvPr/>
        </p:nvSpPr>
        <p:spPr>
          <a:xfrm>
            <a:off x="1638605" y="2200046"/>
            <a:ext cx="5962802" cy="210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1300"/>
              <a:buFont typeface="Montserrat"/>
              <a:buNone/>
            </a:pPr>
            <a:r>
              <a:rPr b="0" i="0" lang="en-US" sz="13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Seis ou mais sintomas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6" name="Google Shape;726;p19"/>
          <p:cNvSpPr/>
          <p:nvPr/>
        </p:nvSpPr>
        <p:spPr>
          <a:xfrm>
            <a:off x="875995" y="2905049"/>
            <a:ext cx="10439705" cy="476402"/>
          </a:xfrm>
          <a:prstGeom prst="roundRect">
            <a:avLst>
              <a:gd fmla="val 92131" name="adj"/>
            </a:avLst>
          </a:prstGeom>
          <a:solidFill>
            <a:srgbClr val="7A8F7E">
              <a:alpha val="509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7" name="Google Shape;727;p19"/>
          <p:cNvSpPr/>
          <p:nvPr/>
        </p:nvSpPr>
        <p:spPr>
          <a:xfrm>
            <a:off x="875995" y="2905049"/>
            <a:ext cx="57607" cy="476402"/>
          </a:xfrm>
          <a:prstGeom prst="roundRect">
            <a:avLst>
              <a:gd fmla="val 761907" name="adj"/>
            </a:avLst>
          </a:prstGeom>
          <a:solidFill>
            <a:srgbClr val="7A8F7E"/>
          </a:solidFill>
          <a:ln cap="flat" cmpd="sng" w="12700">
            <a:solidFill>
              <a:srgbClr val="7A8F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728" name="Google Shape;728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81405" y="3057754"/>
            <a:ext cx="171907" cy="171907"/>
          </a:xfrm>
          <a:prstGeom prst="rect">
            <a:avLst/>
          </a:prstGeom>
          <a:noFill/>
          <a:ln>
            <a:noFill/>
          </a:ln>
        </p:spPr>
      </p:pic>
      <p:sp>
        <p:nvSpPr>
          <p:cNvPr id="729" name="Google Shape;729;p19"/>
          <p:cNvSpPr txBox="1"/>
          <p:nvPr/>
        </p:nvSpPr>
        <p:spPr>
          <a:xfrm>
            <a:off x="1552651" y="3038551"/>
            <a:ext cx="1212494" cy="210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300"/>
              <a:buFont typeface="Montserrat"/>
              <a:buNone/>
            </a:pPr>
            <a:r>
              <a:rPr b="1" i="0" lang="en-US" sz="13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inquietação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0" name="Google Shape;730;p19"/>
          <p:cNvSpPr/>
          <p:nvPr/>
        </p:nvSpPr>
        <p:spPr>
          <a:xfrm>
            <a:off x="875995" y="3534156"/>
            <a:ext cx="10439705" cy="476402"/>
          </a:xfrm>
          <a:prstGeom prst="roundRect">
            <a:avLst>
              <a:gd fmla="val 92131" name="adj"/>
            </a:avLst>
          </a:prstGeom>
          <a:solidFill>
            <a:srgbClr val="7A8F7E">
              <a:alpha val="509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1" name="Google Shape;731;p19"/>
          <p:cNvSpPr/>
          <p:nvPr/>
        </p:nvSpPr>
        <p:spPr>
          <a:xfrm>
            <a:off x="875995" y="3534156"/>
            <a:ext cx="57607" cy="476402"/>
          </a:xfrm>
          <a:prstGeom prst="roundRect">
            <a:avLst>
              <a:gd fmla="val 761907" name="adj"/>
            </a:avLst>
          </a:prstGeom>
          <a:solidFill>
            <a:srgbClr val="7A8F7E"/>
          </a:solidFill>
          <a:ln cap="flat" cmpd="sng" w="12700">
            <a:solidFill>
              <a:srgbClr val="7A8F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732" name="Google Shape;732;p19"/>
          <p:cNvPicPr preferRelativeResize="0"/>
          <p:nvPr/>
        </p:nvPicPr>
        <p:blipFill rotWithShape="1">
          <a:blip r:embed="rId9">
            <a:alphaModFix/>
          </a:blip>
          <a:srcRect b="0" l="-760" r="-760" t="0"/>
          <a:stretch/>
        </p:blipFill>
        <p:spPr>
          <a:xfrm>
            <a:off x="1190549" y="3685946"/>
            <a:ext cx="152705" cy="171907"/>
          </a:xfrm>
          <a:prstGeom prst="rect">
            <a:avLst/>
          </a:prstGeom>
          <a:noFill/>
          <a:ln>
            <a:noFill/>
          </a:ln>
        </p:spPr>
      </p:pic>
      <p:sp>
        <p:nvSpPr>
          <p:cNvPr id="733" name="Google Shape;733;p19"/>
          <p:cNvSpPr txBox="1"/>
          <p:nvPr/>
        </p:nvSpPr>
        <p:spPr>
          <a:xfrm>
            <a:off x="1552651" y="3666744"/>
            <a:ext cx="3622853" cy="210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300"/>
              <a:buFont typeface="Montserrat"/>
              <a:buNone/>
            </a:pPr>
            <a:r>
              <a:rPr b="1" i="0" lang="en-US" sz="13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dificuldade de permanecer sentado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4" name="Google Shape;734;p19"/>
          <p:cNvSpPr/>
          <p:nvPr/>
        </p:nvSpPr>
        <p:spPr>
          <a:xfrm>
            <a:off x="875995" y="4162349"/>
            <a:ext cx="10439705" cy="476402"/>
          </a:xfrm>
          <a:prstGeom prst="roundRect">
            <a:avLst>
              <a:gd fmla="val 92131" name="adj"/>
            </a:avLst>
          </a:prstGeom>
          <a:solidFill>
            <a:srgbClr val="7A8F7E">
              <a:alpha val="509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5" name="Google Shape;735;p19"/>
          <p:cNvSpPr/>
          <p:nvPr/>
        </p:nvSpPr>
        <p:spPr>
          <a:xfrm>
            <a:off x="875995" y="4162349"/>
            <a:ext cx="57607" cy="476402"/>
          </a:xfrm>
          <a:prstGeom prst="roundRect">
            <a:avLst>
              <a:gd fmla="val 761907" name="adj"/>
            </a:avLst>
          </a:prstGeom>
          <a:solidFill>
            <a:srgbClr val="7A8F7E"/>
          </a:solidFill>
          <a:ln cap="flat" cmpd="sng" w="12700">
            <a:solidFill>
              <a:srgbClr val="7A8F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736" name="Google Shape;736;p19"/>
          <p:cNvPicPr preferRelativeResize="0"/>
          <p:nvPr/>
        </p:nvPicPr>
        <p:blipFill rotWithShape="1">
          <a:blip r:embed="rId10">
            <a:alphaModFix/>
          </a:blip>
          <a:srcRect b="0" l="-1064" r="-1064" t="0"/>
          <a:stretch/>
        </p:blipFill>
        <p:spPr>
          <a:xfrm>
            <a:off x="1157630" y="4315054"/>
            <a:ext cx="219456" cy="171907"/>
          </a:xfrm>
          <a:prstGeom prst="rect">
            <a:avLst/>
          </a:prstGeom>
          <a:noFill/>
          <a:ln>
            <a:noFill/>
          </a:ln>
        </p:spPr>
      </p:pic>
      <p:sp>
        <p:nvSpPr>
          <p:cNvPr id="737" name="Google Shape;737;p19"/>
          <p:cNvSpPr txBox="1"/>
          <p:nvPr/>
        </p:nvSpPr>
        <p:spPr>
          <a:xfrm>
            <a:off x="1552651" y="4295851"/>
            <a:ext cx="1463040" cy="210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300"/>
              <a:buFont typeface="Montserrat"/>
              <a:buNone/>
            </a:pPr>
            <a:r>
              <a:rPr b="1" i="0" lang="en-US" sz="13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fala excessiva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8" name="Google Shape;738;p19"/>
          <p:cNvSpPr/>
          <p:nvPr/>
        </p:nvSpPr>
        <p:spPr>
          <a:xfrm>
            <a:off x="875995" y="4791456"/>
            <a:ext cx="10439705" cy="476402"/>
          </a:xfrm>
          <a:prstGeom prst="roundRect">
            <a:avLst>
              <a:gd fmla="val 92131" name="adj"/>
            </a:avLst>
          </a:prstGeom>
          <a:solidFill>
            <a:srgbClr val="7A8F7E">
              <a:alpha val="509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9" name="Google Shape;739;p19"/>
          <p:cNvSpPr/>
          <p:nvPr/>
        </p:nvSpPr>
        <p:spPr>
          <a:xfrm>
            <a:off x="875995" y="4791456"/>
            <a:ext cx="57607" cy="476402"/>
          </a:xfrm>
          <a:prstGeom prst="roundRect">
            <a:avLst>
              <a:gd fmla="val 761907" name="adj"/>
            </a:avLst>
          </a:prstGeom>
          <a:solidFill>
            <a:srgbClr val="7A8F7E"/>
          </a:solidFill>
          <a:ln cap="flat" cmpd="sng" w="12700">
            <a:solidFill>
              <a:srgbClr val="7A8F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740" name="Google Shape;740;p19"/>
          <p:cNvPicPr preferRelativeResize="0"/>
          <p:nvPr/>
        </p:nvPicPr>
        <p:blipFill rotWithShape="1">
          <a:blip r:embed="rId11">
            <a:alphaModFix/>
          </a:blip>
          <a:srcRect b="0" l="-760" r="-760" t="0"/>
          <a:stretch/>
        </p:blipFill>
        <p:spPr>
          <a:xfrm>
            <a:off x="1190549" y="4943246"/>
            <a:ext cx="152705" cy="171907"/>
          </a:xfrm>
          <a:prstGeom prst="rect">
            <a:avLst/>
          </a:prstGeom>
          <a:noFill/>
          <a:ln>
            <a:noFill/>
          </a:ln>
        </p:spPr>
      </p:pic>
      <p:sp>
        <p:nvSpPr>
          <p:cNvPr id="741" name="Google Shape;741;p19"/>
          <p:cNvSpPr txBox="1"/>
          <p:nvPr/>
        </p:nvSpPr>
        <p:spPr>
          <a:xfrm>
            <a:off x="1552651" y="4924044"/>
            <a:ext cx="2097634" cy="210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300"/>
              <a:buFont typeface="Montserrat"/>
              <a:buNone/>
            </a:pPr>
            <a:r>
              <a:rPr b="1" i="0" lang="en-US" sz="13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responde sem pensar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2" name="Google Shape;742;p19"/>
          <p:cNvSpPr/>
          <p:nvPr/>
        </p:nvSpPr>
        <p:spPr>
          <a:xfrm>
            <a:off x="875995" y="5419649"/>
            <a:ext cx="10439705" cy="476402"/>
          </a:xfrm>
          <a:prstGeom prst="roundRect">
            <a:avLst>
              <a:gd fmla="val 92131" name="adj"/>
            </a:avLst>
          </a:prstGeom>
          <a:solidFill>
            <a:srgbClr val="7A8F7E">
              <a:alpha val="509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3" name="Google Shape;743;p19"/>
          <p:cNvSpPr/>
          <p:nvPr/>
        </p:nvSpPr>
        <p:spPr>
          <a:xfrm>
            <a:off x="875995" y="5419649"/>
            <a:ext cx="57607" cy="476402"/>
          </a:xfrm>
          <a:prstGeom prst="roundRect">
            <a:avLst>
              <a:gd fmla="val 761907" name="adj"/>
            </a:avLst>
          </a:prstGeom>
          <a:solidFill>
            <a:srgbClr val="7A8F7E"/>
          </a:solidFill>
          <a:ln cap="flat" cmpd="sng" w="12700">
            <a:solidFill>
              <a:srgbClr val="7A8F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744" name="Google Shape;744;p19"/>
          <p:cNvPicPr preferRelativeResize="0"/>
          <p:nvPr/>
        </p:nvPicPr>
        <p:blipFill rotWithShape="1">
          <a:blip r:embed="rId12">
            <a:alphaModFix/>
          </a:blip>
          <a:srcRect b="0" l="-1773" r="-1773" t="0"/>
          <a:stretch/>
        </p:blipFill>
        <p:spPr>
          <a:xfrm>
            <a:off x="1200607" y="5572354"/>
            <a:ext cx="133502" cy="171907"/>
          </a:xfrm>
          <a:prstGeom prst="rect">
            <a:avLst/>
          </a:prstGeom>
          <a:noFill/>
          <a:ln>
            <a:noFill/>
          </a:ln>
        </p:spPr>
      </p:pic>
      <p:sp>
        <p:nvSpPr>
          <p:cNvPr id="745" name="Google Shape;745;p19"/>
          <p:cNvSpPr txBox="1"/>
          <p:nvPr/>
        </p:nvSpPr>
        <p:spPr>
          <a:xfrm>
            <a:off x="1552651" y="5553151"/>
            <a:ext cx="2392070" cy="210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300"/>
              <a:buFont typeface="Montserrat"/>
              <a:buNone/>
            </a:pPr>
            <a:r>
              <a:rPr b="1" i="0" lang="en-US" sz="13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dificuldade de esperar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6" name="Google Shape;746;p19"/>
          <p:cNvSpPr/>
          <p:nvPr/>
        </p:nvSpPr>
        <p:spPr>
          <a:xfrm>
            <a:off x="875995" y="6048756"/>
            <a:ext cx="10439705" cy="476402"/>
          </a:xfrm>
          <a:prstGeom prst="roundRect">
            <a:avLst>
              <a:gd fmla="val 92131" name="adj"/>
            </a:avLst>
          </a:prstGeom>
          <a:solidFill>
            <a:srgbClr val="7A8F7E">
              <a:alpha val="509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7" name="Google Shape;747;p19"/>
          <p:cNvSpPr/>
          <p:nvPr/>
        </p:nvSpPr>
        <p:spPr>
          <a:xfrm>
            <a:off x="875995" y="6048756"/>
            <a:ext cx="57607" cy="476402"/>
          </a:xfrm>
          <a:prstGeom prst="roundRect">
            <a:avLst>
              <a:gd fmla="val 761907" name="adj"/>
            </a:avLst>
          </a:prstGeom>
          <a:solidFill>
            <a:srgbClr val="7A8F7E"/>
          </a:solidFill>
          <a:ln cap="flat" cmpd="sng" w="12700">
            <a:solidFill>
              <a:srgbClr val="7A8F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748" name="Google Shape;748;p19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181405" y="6200546"/>
            <a:ext cx="171907" cy="171907"/>
          </a:xfrm>
          <a:prstGeom prst="rect">
            <a:avLst/>
          </a:prstGeom>
          <a:noFill/>
          <a:ln>
            <a:noFill/>
          </a:ln>
        </p:spPr>
      </p:pic>
      <p:sp>
        <p:nvSpPr>
          <p:cNvPr id="749" name="Google Shape;749;p19"/>
          <p:cNvSpPr txBox="1"/>
          <p:nvPr/>
        </p:nvSpPr>
        <p:spPr>
          <a:xfrm>
            <a:off x="1552651" y="6181344"/>
            <a:ext cx="2201875" cy="210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300"/>
              <a:buFont typeface="Montserrat"/>
              <a:buNone/>
            </a:pPr>
            <a:r>
              <a:rPr b="1" i="0" lang="en-US" sz="13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interrompe os outros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750" name="Google Shape;750;p19"/>
          <p:cNvPicPr preferRelativeResize="0"/>
          <p:nvPr/>
        </p:nvPicPr>
        <p:blipFill rotWithShape="1">
          <a:blip r:embed="rId14">
            <a:alphaModFix/>
          </a:blip>
          <a:srcRect b="0" l="-10" r="-10" t="0"/>
          <a:stretch/>
        </p:blipFill>
        <p:spPr>
          <a:xfrm>
            <a:off x="875995" y="6810451"/>
            <a:ext cx="10439705" cy="7123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751" name="Google Shape;751;p19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133856" y="7042709"/>
            <a:ext cx="247802" cy="247802"/>
          </a:xfrm>
          <a:prstGeom prst="rect">
            <a:avLst/>
          </a:prstGeom>
          <a:noFill/>
          <a:ln>
            <a:noFill/>
          </a:ln>
        </p:spPr>
      </p:pic>
      <p:sp>
        <p:nvSpPr>
          <p:cNvPr id="752" name="Google Shape;752;p19"/>
          <p:cNvSpPr txBox="1"/>
          <p:nvPr/>
        </p:nvSpPr>
        <p:spPr>
          <a:xfrm>
            <a:off x="1524305" y="6810451"/>
            <a:ext cx="5734202" cy="71506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A8F7E"/>
              </a:buClr>
              <a:buSzPts val="1600"/>
              <a:buFont typeface="Montserrat"/>
              <a:buNone/>
            </a:pPr>
            <a:r>
              <a:rPr b="1" i="0" lang="en-US" sz="1600" u="none" cap="none" strike="noStrike">
                <a:solidFill>
                  <a:srgbClr val="7A8F7E"/>
                </a:solidFill>
                <a:latin typeface="Montserrat"/>
                <a:ea typeface="Montserrat"/>
                <a:cs typeface="Montserrat"/>
                <a:sym typeface="Montserrat"/>
              </a:rPr>
              <a:t>Não é falta de educação.</a:t>
            </a:r>
            <a:r>
              <a:rPr b="0" i="0" lang="en-US" sz="16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 É </a:t>
            </a:r>
            <a:r>
              <a:rPr b="1" i="0" lang="en-US" sz="1600" u="none" cap="none" strike="noStrike">
                <a:solidFill>
                  <a:srgbClr val="7A8F7E"/>
                </a:solidFill>
                <a:latin typeface="Montserrat"/>
                <a:ea typeface="Montserrat"/>
                <a:cs typeface="Montserrat"/>
                <a:sym typeface="Montserrat"/>
              </a:rPr>
              <a:t>ausência de freio interno</a:t>
            </a:r>
            <a:r>
              <a:rPr b="0" i="0" lang="en-US" sz="16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753" name="Google Shape;753;p19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0164470" y="6048756"/>
            <a:ext cx="1647749" cy="181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2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1E8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0" name="Google Shape;760;p2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1E8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761" name="Google Shape;761;p20"/>
          <p:cNvPicPr preferRelativeResize="0"/>
          <p:nvPr/>
        </p:nvPicPr>
        <p:blipFill rotWithShape="1">
          <a:blip r:embed="rId3">
            <a:alphaModFix amt="3000"/>
          </a:blip>
          <a:srcRect b="0" l="0" r="0" t="0"/>
          <a:stretch/>
        </p:blipFill>
        <p:spPr>
          <a:xfrm>
            <a:off x="4190695" y="1524305"/>
            <a:ext cx="485546" cy="181051"/>
          </a:xfrm>
          <a:prstGeom prst="rect">
            <a:avLst/>
          </a:prstGeom>
          <a:noFill/>
          <a:ln>
            <a:noFill/>
          </a:ln>
        </p:spPr>
      </p:pic>
      <p:sp>
        <p:nvSpPr>
          <p:cNvPr id="762" name="Google Shape;762;p20"/>
          <p:cNvSpPr/>
          <p:nvPr/>
        </p:nvSpPr>
        <p:spPr>
          <a:xfrm>
            <a:off x="476402" y="1190549"/>
            <a:ext cx="11239805" cy="19202"/>
          </a:xfrm>
          <a:prstGeom prst="rect">
            <a:avLst/>
          </a:prstGeom>
          <a:solidFill>
            <a:srgbClr val="7A8F7E"/>
          </a:solidFill>
          <a:ln cap="flat" cmpd="sng" w="12700">
            <a:solidFill>
              <a:srgbClr val="7A8F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3" name="Google Shape;763;p20"/>
          <p:cNvSpPr txBox="1"/>
          <p:nvPr/>
        </p:nvSpPr>
        <p:spPr>
          <a:xfrm>
            <a:off x="476402" y="490118"/>
            <a:ext cx="5562295" cy="448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A8F7E"/>
              </a:buClr>
              <a:buSzPts val="2800"/>
              <a:buFont typeface="Merriweather"/>
              <a:buNone/>
            </a:pPr>
            <a:r>
              <a:rPr b="1" i="0" lang="en-US" sz="2800" u="none" cap="none" strike="noStrike">
                <a:solidFill>
                  <a:srgbClr val="7A8F7E"/>
                </a:solidFill>
                <a:latin typeface="Merriweather"/>
                <a:ea typeface="Merriweather"/>
                <a:cs typeface="Merriweather"/>
                <a:sym typeface="Merriweather"/>
              </a:rPr>
              <a:t>PHDA</a:t>
            </a:r>
            <a:r>
              <a:rPr b="1" i="0" lang="en-US" sz="2800" u="none" cap="none" strike="noStrike">
                <a:solidFill>
                  <a:srgbClr val="2C3E2D"/>
                </a:solidFill>
                <a:latin typeface="Merriweather"/>
                <a:ea typeface="Merriweather"/>
                <a:cs typeface="Merriweather"/>
                <a:sym typeface="Merriweather"/>
              </a:rPr>
              <a:t> — Outros Critérios 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4" name="Google Shape;764;p20"/>
          <p:cNvSpPr/>
          <p:nvPr/>
        </p:nvSpPr>
        <p:spPr>
          <a:xfrm>
            <a:off x="11144707" y="428854"/>
            <a:ext cx="571500" cy="571500"/>
          </a:xfrm>
          <a:prstGeom prst="ellipse">
            <a:avLst/>
          </a:prstGeom>
          <a:solidFill>
            <a:srgbClr val="7A8F7E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765" name="Google Shape;765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87354" y="571500"/>
            <a:ext cx="286207" cy="2862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766" name="Google Shape;766;p20"/>
          <p:cNvPicPr preferRelativeResize="0"/>
          <p:nvPr/>
        </p:nvPicPr>
        <p:blipFill rotWithShape="1">
          <a:blip r:embed="rId5">
            <a:alphaModFix/>
          </a:blip>
          <a:srcRect b="-4" l="0" r="0" t="-4"/>
          <a:stretch/>
        </p:blipFill>
        <p:spPr>
          <a:xfrm>
            <a:off x="476402" y="1591056"/>
            <a:ext cx="3556102" cy="26673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767" name="Google Shape;767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49501" y="2109521"/>
            <a:ext cx="609905" cy="609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768" name="Google Shape;768;p20"/>
          <p:cNvPicPr preferRelativeResize="0"/>
          <p:nvPr/>
        </p:nvPicPr>
        <p:blipFill rotWithShape="1">
          <a:blip r:embed="rId7">
            <a:alphaModFix/>
          </a:blip>
          <a:srcRect b="0" l="-606" r="-606" t="0"/>
          <a:stretch/>
        </p:blipFill>
        <p:spPr>
          <a:xfrm>
            <a:off x="2144268" y="2290572"/>
            <a:ext cx="219456" cy="247802"/>
          </a:xfrm>
          <a:prstGeom prst="rect">
            <a:avLst/>
          </a:prstGeom>
          <a:noFill/>
          <a:ln>
            <a:noFill/>
          </a:ln>
        </p:spPr>
      </p:pic>
      <p:sp>
        <p:nvSpPr>
          <p:cNvPr id="769" name="Google Shape;769;p20"/>
          <p:cNvSpPr txBox="1"/>
          <p:nvPr/>
        </p:nvSpPr>
        <p:spPr>
          <a:xfrm>
            <a:off x="833018" y="2909621"/>
            <a:ext cx="2845613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500"/>
              <a:buFont typeface="Montserrat"/>
              <a:buNone/>
            </a:pPr>
            <a:r>
              <a:rPr b="1" i="0" lang="en-US" sz="15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Início Antes dos 12 Anos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0" name="Google Shape;770;p20"/>
          <p:cNvSpPr txBox="1"/>
          <p:nvPr/>
        </p:nvSpPr>
        <p:spPr>
          <a:xfrm>
            <a:off x="733349" y="3281782"/>
            <a:ext cx="304861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1200"/>
              <a:buFont typeface="Montserrat"/>
              <a:buNone/>
            </a:pPr>
            <a:r>
              <a:rPr b="0" i="0" lang="en-US" sz="12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Os sintomas devem estar presentes antes dos 12 anos de idade.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771" name="Google Shape;771;p20"/>
          <p:cNvPicPr preferRelativeResize="0"/>
          <p:nvPr/>
        </p:nvPicPr>
        <p:blipFill rotWithShape="1">
          <a:blip r:embed="rId5">
            <a:alphaModFix/>
          </a:blip>
          <a:srcRect b="-4" l="0" r="0" t="-4"/>
          <a:stretch/>
        </p:blipFill>
        <p:spPr>
          <a:xfrm>
            <a:off x="4317797" y="1591056"/>
            <a:ext cx="3556102" cy="26673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772" name="Google Shape;772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90895" y="1995221"/>
            <a:ext cx="609905" cy="609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773" name="Google Shape;773;p20"/>
          <p:cNvPicPr preferRelativeResize="0"/>
          <p:nvPr/>
        </p:nvPicPr>
        <p:blipFill rotWithShape="1">
          <a:blip r:embed="rId8">
            <a:alphaModFix/>
          </a:blip>
          <a:srcRect b="-476" l="0" r="0" t="-476"/>
          <a:stretch/>
        </p:blipFill>
        <p:spPr>
          <a:xfrm>
            <a:off x="5957316" y="2176272"/>
            <a:ext cx="276149" cy="247802"/>
          </a:xfrm>
          <a:prstGeom prst="rect">
            <a:avLst/>
          </a:prstGeom>
          <a:noFill/>
          <a:ln>
            <a:noFill/>
          </a:ln>
        </p:spPr>
      </p:pic>
      <p:sp>
        <p:nvSpPr>
          <p:cNvPr id="774" name="Google Shape;774;p20"/>
          <p:cNvSpPr txBox="1"/>
          <p:nvPr/>
        </p:nvSpPr>
        <p:spPr>
          <a:xfrm>
            <a:off x="4574743" y="2795321"/>
            <a:ext cx="304861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500"/>
              <a:buFont typeface="Montserrat"/>
              <a:buNone/>
            </a:pPr>
            <a:r>
              <a:rPr b="1" i="0" lang="en-US" sz="15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Presente em Mais de Um Ambiente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5" name="Google Shape;775;p20"/>
          <p:cNvSpPr txBox="1"/>
          <p:nvPr/>
        </p:nvSpPr>
        <p:spPr>
          <a:xfrm>
            <a:off x="4574743" y="3396082"/>
            <a:ext cx="304861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1200"/>
              <a:buFont typeface="Montserrat"/>
              <a:buNone/>
            </a:pPr>
            <a:r>
              <a:rPr b="0" i="0" lang="en-US" sz="12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Os sintomas devem estar presentes em pelo menos dois ambientes.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776" name="Google Shape;776;p20"/>
          <p:cNvPicPr preferRelativeResize="0"/>
          <p:nvPr/>
        </p:nvPicPr>
        <p:blipFill rotWithShape="1">
          <a:blip r:embed="rId9">
            <a:alphaModFix/>
          </a:blip>
          <a:srcRect b="-6" l="0" r="0" t="-6"/>
          <a:stretch/>
        </p:blipFill>
        <p:spPr>
          <a:xfrm>
            <a:off x="8160106" y="1591056"/>
            <a:ext cx="3556102" cy="26673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777" name="Google Shape;777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633204" y="2109521"/>
            <a:ext cx="609905" cy="6099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778" name="Google Shape;778;p2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814255" y="2290572"/>
            <a:ext cx="247802" cy="247802"/>
          </a:xfrm>
          <a:prstGeom prst="rect">
            <a:avLst/>
          </a:prstGeom>
          <a:noFill/>
          <a:ln>
            <a:noFill/>
          </a:ln>
        </p:spPr>
      </p:pic>
      <p:sp>
        <p:nvSpPr>
          <p:cNvPr id="779" name="Google Shape;779;p20"/>
          <p:cNvSpPr txBox="1"/>
          <p:nvPr/>
        </p:nvSpPr>
        <p:spPr>
          <a:xfrm>
            <a:off x="8838590" y="2909621"/>
            <a:ext cx="219913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500"/>
              <a:buFont typeface="Montserrat"/>
              <a:buNone/>
            </a:pPr>
            <a:r>
              <a:rPr b="1" i="0" lang="en-US" sz="15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Prejuízo Funcional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0" name="Google Shape;780;p20"/>
          <p:cNvSpPr txBox="1"/>
          <p:nvPr/>
        </p:nvSpPr>
        <p:spPr>
          <a:xfrm>
            <a:off x="8417052" y="3281782"/>
            <a:ext cx="304861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1200"/>
              <a:buFont typeface="Montserrat"/>
              <a:buNone/>
            </a:pPr>
            <a:r>
              <a:rPr b="0" i="0" lang="en-US" sz="12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O diagnóstico requer prejuízo significativo nas áreas sociais.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781" name="Google Shape;781;p20"/>
          <p:cNvPicPr preferRelativeResize="0"/>
          <p:nvPr/>
        </p:nvPicPr>
        <p:blipFill rotWithShape="1">
          <a:blip r:embed="rId11">
            <a:alphaModFix/>
          </a:blip>
          <a:srcRect b="0" l="-22" r="-22" t="0"/>
          <a:stretch/>
        </p:blipFill>
        <p:spPr>
          <a:xfrm>
            <a:off x="476402" y="4733849"/>
            <a:ext cx="11239805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782" name="Google Shape;782;p20"/>
          <p:cNvSpPr txBox="1"/>
          <p:nvPr/>
        </p:nvSpPr>
        <p:spPr>
          <a:xfrm>
            <a:off x="972007" y="5038344"/>
            <a:ext cx="10249510" cy="31455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A8F7E"/>
              </a:buClr>
              <a:buSzPts val="1600"/>
              <a:buFont typeface="Montserrat"/>
              <a:buNone/>
            </a:pPr>
            <a:r>
              <a:rPr b="1" i="0" lang="en-US" sz="1600" u="none" cap="none" strike="noStrike">
                <a:solidFill>
                  <a:srgbClr val="7A8F7E"/>
                </a:solidFill>
                <a:latin typeface="Montserrat"/>
                <a:ea typeface="Montserrat"/>
                <a:cs typeface="Montserrat"/>
                <a:sym typeface="Montserrat"/>
              </a:rPr>
              <a:t>Essa criança não escolhe agir assim.</a:t>
            </a:r>
            <a:r>
              <a:rPr b="0" i="0" lang="en-US" sz="16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 Ela </a:t>
            </a:r>
            <a:r>
              <a:rPr b="1" i="0" lang="en-US" sz="1600" u="none" cap="none" strike="noStrike">
                <a:solidFill>
                  <a:srgbClr val="7A8F7E"/>
                </a:solidFill>
                <a:latin typeface="Montserrat"/>
                <a:ea typeface="Montserrat"/>
                <a:cs typeface="Montserrat"/>
                <a:sym typeface="Montserrat"/>
              </a:rPr>
              <a:t>não consegue se autorregular</a:t>
            </a:r>
            <a:r>
              <a:rPr b="0" i="0" lang="en-US" sz="16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783" name="Google Shape;783;p2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0493654" y="6391656"/>
            <a:ext cx="1228954" cy="181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2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1E8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790" name="Google Shape;790;p21"/>
          <p:cNvPicPr preferRelativeResize="0"/>
          <p:nvPr/>
        </p:nvPicPr>
        <p:blipFill rotWithShape="1">
          <a:blip r:embed="rId3">
            <a:alphaModFix/>
          </a:blip>
          <a:srcRect b="-1" l="0" r="0" t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791" name="Google Shape;791;p21"/>
          <p:cNvPicPr preferRelativeResize="0"/>
          <p:nvPr/>
        </p:nvPicPr>
        <p:blipFill rotWithShape="1">
          <a:blip r:embed="rId4">
            <a:alphaModFix/>
          </a:blip>
          <a:srcRect b="0" l="-79" r="-79" t="0"/>
          <a:stretch/>
        </p:blipFill>
        <p:spPr>
          <a:xfrm>
            <a:off x="0" y="0"/>
            <a:ext cx="12191695" cy="950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792" name="Google Shape;792;p21"/>
          <p:cNvPicPr preferRelativeResize="0"/>
          <p:nvPr/>
        </p:nvPicPr>
        <p:blipFill rotWithShape="1">
          <a:blip r:embed="rId5">
            <a:alphaModFix/>
          </a:blip>
          <a:srcRect b="-322" l="0" r="0" t="-322"/>
          <a:stretch/>
        </p:blipFill>
        <p:spPr>
          <a:xfrm>
            <a:off x="662026" y="595274"/>
            <a:ext cx="390449" cy="523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793" name="Google Shape;793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072470" y="595274"/>
            <a:ext cx="523951" cy="523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794" name="Google Shape;794;p21"/>
          <p:cNvPicPr preferRelativeResize="0"/>
          <p:nvPr/>
        </p:nvPicPr>
        <p:blipFill rotWithShape="1">
          <a:blip r:embed="rId7">
            <a:alphaModFix/>
          </a:blip>
          <a:srcRect b="-400" l="0" r="0" t="-400"/>
          <a:stretch/>
        </p:blipFill>
        <p:spPr>
          <a:xfrm>
            <a:off x="3238805" y="5695798"/>
            <a:ext cx="5715000" cy="19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795" name="Google Shape;795;p21"/>
          <p:cNvPicPr preferRelativeResize="0"/>
          <p:nvPr/>
        </p:nvPicPr>
        <p:blipFill rotWithShape="1">
          <a:blip r:embed="rId8">
            <a:alphaModFix amt="3000"/>
          </a:blip>
          <a:srcRect b="0" l="0" r="0" t="0"/>
          <a:stretch/>
        </p:blipFill>
        <p:spPr>
          <a:xfrm>
            <a:off x="3238805" y="571500"/>
            <a:ext cx="485546" cy="181051"/>
          </a:xfrm>
          <a:prstGeom prst="rect">
            <a:avLst/>
          </a:prstGeom>
          <a:noFill/>
          <a:ln>
            <a:noFill/>
          </a:ln>
        </p:spPr>
      </p:pic>
      <p:sp>
        <p:nvSpPr>
          <p:cNvPr id="796" name="Google Shape;796;p21"/>
          <p:cNvSpPr txBox="1"/>
          <p:nvPr/>
        </p:nvSpPr>
        <p:spPr>
          <a:xfrm>
            <a:off x="857707" y="571500"/>
            <a:ext cx="10478110" cy="94366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2800"/>
              <a:buFont typeface="Merriweather"/>
              <a:buNone/>
            </a:pPr>
            <a:r>
              <a:rPr b="1" i="0" lang="en-US" sz="2800" u="none" cap="none" strike="noStrike">
                <a:solidFill>
                  <a:srgbClr val="2C3E2D"/>
                </a:solidFill>
                <a:latin typeface="Merriweather"/>
                <a:ea typeface="Merriweather"/>
                <a:cs typeface="Merriweather"/>
                <a:sym typeface="Merriweather"/>
              </a:rPr>
              <a:t> A criança com </a:t>
            </a:r>
            <a:r>
              <a:rPr b="1" i="1" lang="en-US" sz="2800" u="none" cap="none" strike="noStrike">
                <a:solidFill>
                  <a:srgbClr val="7A8F7E"/>
                </a:solidFill>
                <a:latin typeface="Merriweather"/>
                <a:ea typeface="Merriweather"/>
                <a:cs typeface="Merriweather"/>
                <a:sym typeface="Merriweather"/>
              </a:rPr>
              <a:t>PHDA</a:t>
            </a:r>
            <a:r>
              <a:rPr b="1" i="0" lang="en-US" sz="2800" u="none" cap="none" strike="noStrike">
                <a:solidFill>
                  <a:srgbClr val="2C3E2D"/>
                </a:solidFill>
                <a:latin typeface="Merriweather"/>
                <a:ea typeface="Merriweather"/>
                <a:cs typeface="Merriweather"/>
                <a:sym typeface="Merriweather"/>
              </a:rPr>
              <a:t> não precisa de mais </a:t>
            </a:r>
            <a:r>
              <a:rPr b="1" i="1" lang="en-US" sz="2800" u="none" cap="none" strike="noStrike">
                <a:solidFill>
                  <a:srgbClr val="7A8F7E"/>
                </a:solidFill>
                <a:latin typeface="Merriweather"/>
                <a:ea typeface="Merriweather"/>
                <a:cs typeface="Merriweather"/>
                <a:sym typeface="Merriweather"/>
              </a:rPr>
              <a:t>bronca</a:t>
            </a:r>
            <a:r>
              <a:rPr b="1" i="0" lang="en-US" sz="2800" u="none" cap="none" strike="noStrike">
                <a:solidFill>
                  <a:srgbClr val="2C3E2D"/>
                </a:solidFill>
                <a:latin typeface="Merriweather"/>
                <a:ea typeface="Merriweather"/>
                <a:cs typeface="Merriweather"/>
                <a:sym typeface="Merriweather"/>
              </a:rPr>
              <a:t>. Precisa de </a:t>
            </a:r>
            <a:r>
              <a:rPr b="1" i="1" lang="en-US" sz="2800" u="none" cap="none" strike="noStrike">
                <a:solidFill>
                  <a:srgbClr val="7A8F7E"/>
                </a:solidFill>
                <a:latin typeface="Merriweather"/>
                <a:ea typeface="Merriweather"/>
                <a:cs typeface="Merriweather"/>
                <a:sym typeface="Merriweather"/>
              </a:rPr>
              <a:t>direção</a:t>
            </a:r>
            <a:r>
              <a:rPr b="1" i="0" lang="en-US" sz="2800" u="none" cap="none" strike="noStrike">
                <a:solidFill>
                  <a:srgbClr val="2C3E2D"/>
                </a:solidFill>
                <a:latin typeface="Merriweather"/>
                <a:ea typeface="Merriweather"/>
                <a:cs typeface="Merriweather"/>
                <a:sym typeface="Merriweather"/>
              </a:rPr>
              <a:t>, </a:t>
            </a:r>
            <a:r>
              <a:rPr b="1" i="1" lang="en-US" sz="2800" u="none" cap="none" strike="noStrike">
                <a:solidFill>
                  <a:srgbClr val="7A8F7E"/>
                </a:solidFill>
                <a:latin typeface="Merriweather"/>
                <a:ea typeface="Merriweather"/>
                <a:cs typeface="Merriweather"/>
                <a:sym typeface="Merriweather"/>
              </a:rPr>
              <a:t>estrutura</a:t>
            </a:r>
            <a:r>
              <a:rPr b="1" i="0" lang="en-US" sz="2800" u="none" cap="none" strike="noStrike">
                <a:solidFill>
                  <a:srgbClr val="2C3E2D"/>
                </a:solidFill>
                <a:latin typeface="Merriweather"/>
                <a:ea typeface="Merriweather"/>
                <a:cs typeface="Merriweather"/>
                <a:sym typeface="Merriweather"/>
              </a:rPr>
              <a:t> e </a:t>
            </a:r>
            <a:r>
              <a:rPr b="1" i="1" lang="en-US" sz="2800" u="none" cap="none" strike="noStrike">
                <a:solidFill>
                  <a:srgbClr val="7A8F7E"/>
                </a:solidFill>
                <a:latin typeface="Merriweather"/>
                <a:ea typeface="Merriweather"/>
                <a:cs typeface="Merriweather"/>
                <a:sym typeface="Merriweather"/>
              </a:rPr>
              <a:t>paciência</a:t>
            </a:r>
            <a:r>
              <a:rPr b="1" i="0" lang="en-US" sz="2800" u="none" cap="none" strike="noStrike">
                <a:solidFill>
                  <a:srgbClr val="2C3E2D"/>
                </a:solidFill>
                <a:latin typeface="Merriweather"/>
                <a:ea typeface="Merriweather"/>
                <a:cs typeface="Merriweather"/>
                <a:sym typeface="Merriweather"/>
              </a:rPr>
              <a:t>. 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797" name="Google Shape;797;p21"/>
          <p:cNvPicPr preferRelativeResize="0"/>
          <p:nvPr/>
        </p:nvPicPr>
        <p:blipFill rotWithShape="1">
          <a:blip r:embed="rId9">
            <a:alphaModFix/>
          </a:blip>
          <a:srcRect b="-10" l="0" r="0" t="-10"/>
          <a:stretch/>
        </p:blipFill>
        <p:spPr>
          <a:xfrm>
            <a:off x="1333195" y="2095805"/>
            <a:ext cx="9525305" cy="2000707"/>
          </a:xfrm>
          <a:prstGeom prst="rect">
            <a:avLst/>
          </a:prstGeom>
          <a:noFill/>
          <a:ln>
            <a:noFill/>
          </a:ln>
        </p:spPr>
      </p:pic>
      <p:sp>
        <p:nvSpPr>
          <p:cNvPr id="798" name="Google Shape;798;p21"/>
          <p:cNvSpPr txBox="1"/>
          <p:nvPr/>
        </p:nvSpPr>
        <p:spPr>
          <a:xfrm>
            <a:off x="2550262" y="2671877"/>
            <a:ext cx="7096658" cy="42885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2200"/>
              <a:buFont typeface="Merriweather"/>
              <a:buNone/>
            </a:pPr>
            <a:r>
              <a:rPr b="0" i="0" lang="en-US" sz="2200" u="none" cap="none" strike="noStrike">
                <a:solidFill>
                  <a:srgbClr val="2C3E2D"/>
                </a:solidFill>
                <a:latin typeface="Merriweather"/>
                <a:ea typeface="Merriweather"/>
                <a:cs typeface="Merriweather"/>
                <a:sym typeface="Merriweather"/>
              </a:rPr>
              <a:t>"Sejam completamente humildes e pacientes…"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9" name="Google Shape;799;p21"/>
          <p:cNvSpPr txBox="1"/>
          <p:nvPr/>
        </p:nvSpPr>
        <p:spPr>
          <a:xfrm>
            <a:off x="5482742" y="3290926"/>
            <a:ext cx="123626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A8F7E"/>
              </a:buClr>
              <a:buSzPts val="1500"/>
              <a:buFont typeface="Montserrat"/>
              <a:buNone/>
            </a:pPr>
            <a:r>
              <a:rPr b="1" i="0" lang="en-US" sz="1500" u="none" cap="none" strike="noStrike">
                <a:solidFill>
                  <a:srgbClr val="7A8F7E"/>
                </a:solidFill>
                <a:latin typeface="Montserrat"/>
                <a:ea typeface="Montserrat"/>
                <a:cs typeface="Montserrat"/>
                <a:sym typeface="Montserrat"/>
              </a:rPr>
              <a:t>Efésios 4:2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0" name="Google Shape;800;p21"/>
          <p:cNvSpPr/>
          <p:nvPr/>
        </p:nvSpPr>
        <p:spPr>
          <a:xfrm>
            <a:off x="1809598" y="4572000"/>
            <a:ext cx="8572500" cy="1809598"/>
          </a:xfrm>
          <a:prstGeom prst="roundRect">
            <a:avLst>
              <a:gd fmla="val 10638" name="adj"/>
            </a:avLst>
          </a:prstGeom>
          <a:solidFill>
            <a:srgbClr val="7A8F7E">
              <a:alpha val="1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1" name="Google Shape;801;p21"/>
          <p:cNvSpPr/>
          <p:nvPr/>
        </p:nvSpPr>
        <p:spPr>
          <a:xfrm>
            <a:off x="1809598" y="4572000"/>
            <a:ext cx="95098" cy="1809598"/>
          </a:xfrm>
          <a:prstGeom prst="roundRect">
            <a:avLst>
              <a:gd fmla="val 202428" name="adj"/>
            </a:avLst>
          </a:prstGeom>
          <a:solidFill>
            <a:srgbClr val="7A8F7E"/>
          </a:solidFill>
          <a:ln cap="flat" cmpd="sng" w="12700">
            <a:solidFill>
              <a:srgbClr val="7A8F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2" name="Google Shape;802;p21"/>
          <p:cNvSpPr txBox="1"/>
          <p:nvPr/>
        </p:nvSpPr>
        <p:spPr>
          <a:xfrm>
            <a:off x="3215945" y="4828946"/>
            <a:ext cx="6690665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800"/>
              <a:buFont typeface="Montserrat"/>
              <a:buNone/>
            </a:pPr>
            <a:r>
              <a:rPr b="0" i="0" lang="en-US" sz="18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 A que </a:t>
            </a:r>
            <a:r>
              <a:rPr b="1" i="0" lang="en-US" sz="1800" u="none" cap="none" strike="noStrike">
                <a:solidFill>
                  <a:srgbClr val="7A8F7E"/>
                </a:solidFill>
                <a:latin typeface="Montserrat"/>
                <a:ea typeface="Montserrat"/>
                <a:cs typeface="Montserrat"/>
                <a:sym typeface="Montserrat"/>
              </a:rPr>
              <a:t>mais incomoda</a:t>
            </a:r>
            <a:r>
              <a:rPr b="0" i="0" lang="en-US" sz="18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 o ambiente é muitas vezes a que </a:t>
            </a:r>
            <a:r>
              <a:rPr b="1" i="0" lang="en-US" sz="1800" u="none" cap="none" strike="noStrike">
                <a:solidFill>
                  <a:srgbClr val="7A8F7E"/>
                </a:solidFill>
                <a:latin typeface="Montserrat"/>
                <a:ea typeface="Montserrat"/>
                <a:cs typeface="Montserrat"/>
                <a:sym typeface="Montserrat"/>
              </a:rPr>
              <a:t>mais precisa ser acolhida</a:t>
            </a:r>
            <a:r>
              <a:rPr b="0" i="0" lang="en-US" sz="18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803" name="Google Shape;803;p21"/>
          <p:cNvPicPr preferRelativeResize="0"/>
          <p:nvPr/>
        </p:nvPicPr>
        <p:blipFill rotWithShape="1">
          <a:blip r:embed="rId10">
            <a:alphaModFix/>
          </a:blip>
          <a:srcRect b="0" l="-90" r="-90" t="0"/>
          <a:stretch/>
        </p:blipFill>
        <p:spPr>
          <a:xfrm>
            <a:off x="2630729" y="4863694"/>
            <a:ext cx="381305" cy="304495"/>
          </a:xfrm>
          <a:prstGeom prst="rect">
            <a:avLst/>
          </a:prstGeom>
          <a:noFill/>
          <a:ln>
            <a:noFill/>
          </a:ln>
        </p:spPr>
      </p:pic>
      <p:sp>
        <p:nvSpPr>
          <p:cNvPr id="804" name="Google Shape;804;p21"/>
          <p:cNvSpPr txBox="1"/>
          <p:nvPr/>
        </p:nvSpPr>
        <p:spPr>
          <a:xfrm>
            <a:off x="3018434" y="5705856"/>
            <a:ext cx="6888175" cy="4197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300"/>
              <a:buFont typeface="Montserrat"/>
              <a:buNone/>
            </a:pPr>
            <a:r>
              <a:rPr b="0" i="1" lang="en-US" sz="13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 A maturidade espiritual da igreja se revela na forma como ela trata quem dá trabalho. 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805" name="Google Shape;805;p21"/>
          <p:cNvPicPr preferRelativeResize="0"/>
          <p:nvPr/>
        </p:nvPicPr>
        <p:blipFill rotWithShape="1">
          <a:blip r:embed="rId11">
            <a:alphaModFix/>
          </a:blip>
          <a:srcRect b="0" l="-1773" r="-1773" t="0"/>
          <a:stretch/>
        </p:blipFill>
        <p:spPr>
          <a:xfrm>
            <a:off x="2745029" y="5717743"/>
            <a:ext cx="133502" cy="1719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806" name="Google Shape;806;p21"/>
          <p:cNvPicPr preferRelativeResize="0"/>
          <p:nvPr/>
        </p:nvPicPr>
        <p:blipFill rotWithShape="1">
          <a:blip r:embed="rId12">
            <a:alphaModFix/>
          </a:blip>
          <a:srcRect b="0" l="-211" r="-211" t="0"/>
          <a:stretch/>
        </p:blipFill>
        <p:spPr>
          <a:xfrm>
            <a:off x="5232197" y="1876349"/>
            <a:ext cx="1733702" cy="437998"/>
          </a:xfrm>
          <a:prstGeom prst="rect">
            <a:avLst/>
          </a:prstGeom>
          <a:noFill/>
          <a:ln>
            <a:noFill/>
          </a:ln>
        </p:spPr>
      </p:pic>
      <p:sp>
        <p:nvSpPr>
          <p:cNvPr id="807" name="Google Shape;807;p21"/>
          <p:cNvSpPr/>
          <p:nvPr/>
        </p:nvSpPr>
        <p:spPr>
          <a:xfrm>
            <a:off x="5747004" y="1876349"/>
            <a:ext cx="1218895" cy="438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"/>
              <a:buNone/>
            </a:pPr>
            <a:r>
              <a:rPr b="1" i="0" lang="en-US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Efésios 4:2 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808" name="Google Shape;808;p21"/>
          <p:cNvPicPr preferRelativeResize="0"/>
          <p:nvPr/>
        </p:nvPicPr>
        <p:blipFill rotWithShape="1">
          <a:blip r:embed="rId13">
            <a:alphaModFix/>
          </a:blip>
          <a:srcRect b="0" l="-760" r="-760" t="0"/>
          <a:stretch/>
        </p:blipFill>
        <p:spPr>
          <a:xfrm>
            <a:off x="5518404" y="2009851"/>
            <a:ext cx="152705" cy="171907"/>
          </a:xfrm>
          <a:prstGeom prst="rect">
            <a:avLst/>
          </a:prstGeom>
          <a:noFill/>
          <a:ln>
            <a:noFill/>
          </a:ln>
        </p:spPr>
      </p:pic>
      <p:sp>
        <p:nvSpPr>
          <p:cNvPr id="809" name="Google Shape;809;p21"/>
          <p:cNvSpPr txBox="1"/>
          <p:nvPr/>
        </p:nvSpPr>
        <p:spPr>
          <a:xfrm>
            <a:off x="9386316" y="6048756"/>
            <a:ext cx="1767535" cy="2770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800"/>
              <a:buFont typeface="Montserrat"/>
              <a:buNone/>
            </a:pPr>
            <a:r>
              <a:rPr b="1" i="0" lang="en-US" sz="18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Dani Noronha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0" name="Google Shape;810;p21"/>
          <p:cNvSpPr txBox="1"/>
          <p:nvPr/>
        </p:nvSpPr>
        <p:spPr>
          <a:xfrm>
            <a:off x="9489643" y="6344107"/>
            <a:ext cx="1657807" cy="181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7A8F7E"/>
              </a:buClr>
              <a:buSzPts val="1200"/>
              <a:buFont typeface="Montserrat"/>
              <a:buNone/>
            </a:pPr>
            <a:r>
              <a:rPr b="0" i="0" lang="en-US" sz="1200" u="none" cap="none" strike="noStrike">
                <a:solidFill>
                  <a:srgbClr val="7A8F7E"/>
                </a:solidFill>
                <a:latin typeface="Montserrat"/>
                <a:ea typeface="Montserrat"/>
                <a:cs typeface="Montserrat"/>
                <a:sym typeface="Montserrat"/>
              </a:rPr>
              <a:t>Neuropsicopedagoga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811" name="Google Shape;811;p21"/>
          <p:cNvPicPr preferRelativeResize="0"/>
          <p:nvPr/>
        </p:nvPicPr>
        <p:blipFill rotWithShape="1">
          <a:blip r:embed="rId14">
            <a:alphaModFix amt="95000"/>
          </a:blip>
          <a:srcRect b="0" l="0" r="0" t="0"/>
          <a:stretch/>
        </p:blipFill>
        <p:spPr>
          <a:xfrm>
            <a:off x="11382451" y="6072530"/>
            <a:ext cx="428854" cy="4288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1E8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30" name="Google Shape;30;p4"/>
          <p:cNvPicPr preferRelativeResize="0"/>
          <p:nvPr/>
        </p:nvPicPr>
        <p:blipFill rotWithShape="1">
          <a:blip r:embed="rId3">
            <a:alphaModFix/>
          </a:blip>
          <a:srcRect b="-1" l="0" r="0" t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1" name="Google Shape;31;p4"/>
          <p:cNvPicPr preferRelativeResize="0"/>
          <p:nvPr/>
        </p:nvPicPr>
        <p:blipFill rotWithShape="1">
          <a:blip r:embed="rId4">
            <a:alphaModFix amt="3000"/>
          </a:blip>
          <a:srcRect b="0" l="0" r="0" t="0"/>
          <a:stretch/>
        </p:blipFill>
        <p:spPr>
          <a:xfrm>
            <a:off x="4190695" y="1524305"/>
            <a:ext cx="485546" cy="181051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4"/>
          <p:cNvSpPr/>
          <p:nvPr/>
        </p:nvSpPr>
        <p:spPr>
          <a:xfrm>
            <a:off x="10287000" y="-952805"/>
            <a:ext cx="2857500" cy="2857500"/>
          </a:xfrm>
          <a:prstGeom prst="ellipse">
            <a:avLst/>
          </a:prstGeom>
          <a:solidFill>
            <a:srgbClr val="7A8F7E">
              <a:alpha val="5098"/>
            </a:srgbClr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4"/>
          <p:cNvSpPr/>
          <p:nvPr/>
        </p:nvSpPr>
        <p:spPr>
          <a:xfrm>
            <a:off x="571500" y="1162202"/>
            <a:ext cx="11048695" cy="19202"/>
          </a:xfrm>
          <a:prstGeom prst="rect">
            <a:avLst/>
          </a:prstGeom>
          <a:solidFill>
            <a:srgbClr val="7A8F7E"/>
          </a:solidFill>
          <a:ln cap="flat" cmpd="sng" w="12700">
            <a:solidFill>
              <a:srgbClr val="7A8F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4"/>
          <p:cNvSpPr txBox="1"/>
          <p:nvPr/>
        </p:nvSpPr>
        <p:spPr>
          <a:xfrm>
            <a:off x="571500" y="381305"/>
            <a:ext cx="5382158" cy="381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A8F7E"/>
              </a:buClr>
              <a:buSzPts val="2400"/>
              <a:buFont typeface="Merriweather"/>
              <a:buNone/>
            </a:pPr>
            <a:r>
              <a:rPr b="1" i="0" lang="en-US" sz="2400" u="none" cap="none" strike="noStrike">
                <a:solidFill>
                  <a:srgbClr val="7A8F7E"/>
                </a:solidFill>
                <a:latin typeface="Merriweather"/>
                <a:ea typeface="Merriweather"/>
                <a:cs typeface="Merriweather"/>
                <a:sym typeface="Merriweather"/>
              </a:rPr>
              <a:t>Apresentação</a:t>
            </a:r>
            <a:r>
              <a:rPr b="1" i="0" lang="en-US" sz="2400" u="none" cap="none" strike="noStrike">
                <a:solidFill>
                  <a:srgbClr val="2C3E2D"/>
                </a:solidFill>
                <a:latin typeface="Merriweather"/>
                <a:ea typeface="Merriweather"/>
                <a:cs typeface="Merriweather"/>
                <a:sym typeface="Merriweather"/>
              </a:rPr>
              <a:t> — Dani Noronha 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4"/>
          <p:cNvSpPr txBox="1"/>
          <p:nvPr/>
        </p:nvSpPr>
        <p:spPr>
          <a:xfrm>
            <a:off x="571500" y="838505"/>
            <a:ext cx="6067958" cy="181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1200"/>
              <a:buFont typeface="Montserrat"/>
              <a:buNone/>
            </a:pPr>
            <a:r>
              <a:rPr b="0" i="0" lang="en-US" sz="12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CEO da Clínica Criativamente | Especialista em Neurodesenvolvimento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4"/>
          <p:cNvSpPr txBox="1"/>
          <p:nvPr/>
        </p:nvSpPr>
        <p:spPr>
          <a:xfrm>
            <a:off x="9146743" y="457200"/>
            <a:ext cx="1767535" cy="2770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800"/>
              <a:buFont typeface="Montserrat"/>
              <a:buNone/>
            </a:pPr>
            <a:r>
              <a:rPr b="1" i="0" lang="en-US" sz="18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Dani Noronha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4"/>
          <p:cNvSpPr txBox="1"/>
          <p:nvPr/>
        </p:nvSpPr>
        <p:spPr>
          <a:xfrm>
            <a:off x="9247327" y="771754"/>
            <a:ext cx="1666951" cy="1719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7A8F7E"/>
              </a:buClr>
              <a:buSzPts val="1000"/>
              <a:buFont typeface="Montserrat"/>
              <a:buNone/>
            </a:pPr>
            <a:r>
              <a:rPr b="0" i="0" lang="en-US" sz="1000" u="none" cap="none" strike="noStrike">
                <a:solidFill>
                  <a:srgbClr val="7A8F7E"/>
                </a:solidFill>
                <a:latin typeface="Montserrat"/>
                <a:ea typeface="Montserrat"/>
                <a:cs typeface="Montserrat"/>
                <a:sym typeface="Montserrat"/>
              </a:rPr>
              <a:t>Neuropsicopedagoga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11048695" y="414223"/>
            <a:ext cx="571500" cy="571500"/>
          </a:xfrm>
          <a:prstGeom prst="ellipse">
            <a:avLst/>
          </a:prstGeom>
          <a:solidFill>
            <a:srgbClr val="7A8F7E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39" name="Google Shape;39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201400" y="566928"/>
            <a:ext cx="267005" cy="267005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4"/>
          <p:cNvSpPr/>
          <p:nvPr/>
        </p:nvSpPr>
        <p:spPr>
          <a:xfrm>
            <a:off x="571500" y="5800954"/>
            <a:ext cx="3810305" cy="838505"/>
          </a:xfrm>
          <a:prstGeom prst="roundRect">
            <a:avLst>
              <a:gd fmla="val 39655" name="adj"/>
            </a:avLst>
          </a:prstGeom>
          <a:solidFill>
            <a:srgbClr val="7A8F7E">
              <a:alpha val="12156"/>
            </a:srgbClr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4"/>
          <p:cNvSpPr/>
          <p:nvPr/>
        </p:nvSpPr>
        <p:spPr>
          <a:xfrm>
            <a:off x="809244" y="5991149"/>
            <a:ext cx="457200" cy="457200"/>
          </a:xfrm>
          <a:prstGeom prst="ellipse">
            <a:avLst/>
          </a:prstGeom>
          <a:solidFill>
            <a:srgbClr val="7A8F7E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42" name="Google Shape;42;p4"/>
          <p:cNvPicPr preferRelativeResize="0"/>
          <p:nvPr/>
        </p:nvPicPr>
        <p:blipFill rotWithShape="1">
          <a:blip r:embed="rId6">
            <a:alphaModFix/>
          </a:blip>
          <a:srcRect b="-600" l="0" r="0" t="-600"/>
          <a:stretch/>
        </p:blipFill>
        <p:spPr>
          <a:xfrm>
            <a:off x="947318" y="6115507"/>
            <a:ext cx="181051" cy="209398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4"/>
          <p:cNvSpPr txBox="1"/>
          <p:nvPr/>
        </p:nvSpPr>
        <p:spPr>
          <a:xfrm>
            <a:off x="1410005" y="6029554"/>
            <a:ext cx="1410005" cy="191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200"/>
              <a:buFont typeface="Montserrat"/>
              <a:buNone/>
            </a:pPr>
            <a:r>
              <a:rPr b="1" i="0" lang="en-US" sz="12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@daniwnoronha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4"/>
          <p:cNvSpPr txBox="1"/>
          <p:nvPr/>
        </p:nvSpPr>
        <p:spPr>
          <a:xfrm>
            <a:off x="1410005" y="6238951"/>
            <a:ext cx="1410005" cy="1719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1000"/>
              <a:buFont typeface="Montserrat"/>
              <a:buNone/>
            </a:pPr>
            <a:r>
              <a:rPr b="0" i="0" lang="en-US" sz="10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Instagram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45" name="Google Shape;45;p4"/>
          <p:cNvPicPr preferRelativeResize="0"/>
          <p:nvPr/>
        </p:nvPicPr>
        <p:blipFill rotWithShape="1">
          <a:blip r:embed="rId7">
            <a:alphaModFix/>
          </a:blip>
          <a:srcRect b="0" l="-3" r="-3" t="0"/>
          <a:stretch/>
        </p:blipFill>
        <p:spPr>
          <a:xfrm>
            <a:off x="4762195" y="1419149"/>
            <a:ext cx="6858000" cy="5219395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4"/>
          <p:cNvSpPr/>
          <p:nvPr/>
        </p:nvSpPr>
        <p:spPr>
          <a:xfrm>
            <a:off x="5115154" y="2438705"/>
            <a:ext cx="6152998" cy="19202"/>
          </a:xfrm>
          <a:prstGeom prst="rect">
            <a:avLst/>
          </a:prstGeom>
          <a:solidFill>
            <a:srgbClr val="7A8F7E">
              <a:alpha val="14901"/>
            </a:srgbClr>
          </a:solidFill>
          <a:ln cap="flat" cmpd="sng" w="12700">
            <a:solidFill>
              <a:srgbClr val="7A8F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47" name="Google Shape;47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5154" y="1772107"/>
            <a:ext cx="523951" cy="523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8" name="Google Shape;48;p4"/>
          <p:cNvPicPr preferRelativeResize="0"/>
          <p:nvPr/>
        </p:nvPicPr>
        <p:blipFill rotWithShape="1">
          <a:blip r:embed="rId9">
            <a:alphaModFix/>
          </a:blip>
          <a:srcRect b="0" l="-606" r="-606" t="0"/>
          <a:stretch/>
        </p:blipFill>
        <p:spPr>
          <a:xfrm>
            <a:off x="5266944" y="1910182"/>
            <a:ext cx="219456" cy="247802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4"/>
          <p:cNvSpPr txBox="1"/>
          <p:nvPr/>
        </p:nvSpPr>
        <p:spPr>
          <a:xfrm>
            <a:off x="5829300" y="1776679"/>
            <a:ext cx="3801161" cy="3054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900"/>
              <a:buFont typeface="Montserrat"/>
              <a:buNone/>
            </a:pPr>
            <a:r>
              <a:rPr b="1" i="0" lang="en-US" sz="19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Formação Acadêmica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4"/>
          <p:cNvSpPr txBox="1"/>
          <p:nvPr/>
        </p:nvSpPr>
        <p:spPr>
          <a:xfrm>
            <a:off x="5829300" y="2119579"/>
            <a:ext cx="4114800" cy="1719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1000"/>
              <a:buFont typeface="Montserrat"/>
              <a:buNone/>
            </a:pPr>
            <a:r>
              <a:rPr b="0" i="0" lang="en-US" sz="10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Pedagoga com especialização em Neuropsicopedagogia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4"/>
          <p:cNvSpPr/>
          <p:nvPr/>
        </p:nvSpPr>
        <p:spPr>
          <a:xfrm>
            <a:off x="5115154" y="2743200"/>
            <a:ext cx="6152998" cy="609905"/>
          </a:xfrm>
          <a:prstGeom prst="roundRect">
            <a:avLst>
              <a:gd fmla="val 56222" name="adj"/>
            </a:avLst>
          </a:prstGeom>
          <a:solidFill>
            <a:srgbClr val="FFFFFF">
              <a:alpha val="94901"/>
            </a:srgbClr>
          </a:solidFill>
          <a:ln>
            <a:noFill/>
          </a:ln>
          <a:effectLst>
            <a:outerShdw blurRad="114300" rotWithShape="0" algn="bl" dir="16200000" dist="38100">
              <a:srgbClr val="000000">
                <a:alpha val="5882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5115154" y="2743200"/>
            <a:ext cx="47549" cy="609905"/>
          </a:xfrm>
          <a:prstGeom prst="roundRect">
            <a:avLst>
              <a:gd fmla="val 721151" name="adj"/>
            </a:avLst>
          </a:prstGeom>
          <a:solidFill>
            <a:srgbClr val="7A8F7E"/>
          </a:solidFill>
          <a:ln cap="flat" cmpd="sng" w="12700">
            <a:solidFill>
              <a:srgbClr val="7A8F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/>
          <p:nvPr/>
        </p:nvSpPr>
        <p:spPr>
          <a:xfrm>
            <a:off x="5333695" y="2862986"/>
            <a:ext cx="362102" cy="362102"/>
          </a:xfrm>
          <a:prstGeom prst="ellipse">
            <a:avLst/>
          </a:prstGeom>
          <a:solidFill>
            <a:srgbClr val="7A8F7E">
              <a:alpha val="10196"/>
            </a:srgbClr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54" name="Google Shape;54;p4"/>
          <p:cNvPicPr preferRelativeResize="0"/>
          <p:nvPr/>
        </p:nvPicPr>
        <p:blipFill rotWithShape="1">
          <a:blip r:embed="rId10">
            <a:alphaModFix/>
          </a:blip>
          <a:srcRect b="0" l="-760" r="-760" t="0"/>
          <a:stretch/>
        </p:blipFill>
        <p:spPr>
          <a:xfrm>
            <a:off x="5438851" y="2958084"/>
            <a:ext cx="152705" cy="171907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4"/>
          <p:cNvSpPr txBox="1"/>
          <p:nvPr/>
        </p:nvSpPr>
        <p:spPr>
          <a:xfrm>
            <a:off x="5810098" y="2857500"/>
            <a:ext cx="5287061" cy="381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A8F7E"/>
              </a:buClr>
              <a:buSzPts val="1000"/>
              <a:buFont typeface="Montserrat"/>
              <a:buNone/>
            </a:pPr>
            <a:r>
              <a:rPr b="1" i="0" lang="en-US" sz="1000" u="none" cap="none" strike="noStrike">
                <a:solidFill>
                  <a:srgbClr val="7A8F7E"/>
                </a:solidFill>
                <a:latin typeface="Montserrat"/>
                <a:ea typeface="Montserrat"/>
                <a:cs typeface="Montserrat"/>
                <a:sym typeface="Montserrat"/>
              </a:rPr>
              <a:t>Pedagoga</a:t>
            </a:r>
            <a:r>
              <a:rPr b="0" i="0" lang="en-US" sz="10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 pós-graduada em Psicopedagogia, Neuropsicopedagogia Clínica, orientação, supervisão e gestão escolar 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4"/>
          <p:cNvSpPr/>
          <p:nvPr/>
        </p:nvSpPr>
        <p:spPr>
          <a:xfrm>
            <a:off x="5115154" y="3487522"/>
            <a:ext cx="6152998" cy="609905"/>
          </a:xfrm>
          <a:prstGeom prst="roundRect">
            <a:avLst>
              <a:gd fmla="val 56222" name="adj"/>
            </a:avLst>
          </a:prstGeom>
          <a:solidFill>
            <a:srgbClr val="FFFFFF">
              <a:alpha val="94901"/>
            </a:srgbClr>
          </a:solidFill>
          <a:ln>
            <a:noFill/>
          </a:ln>
          <a:effectLst>
            <a:outerShdw blurRad="114300" rotWithShape="0" algn="bl" dir="16200000" dist="38100">
              <a:srgbClr val="000000">
                <a:alpha val="5882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5115154" y="3487522"/>
            <a:ext cx="47549" cy="609905"/>
          </a:xfrm>
          <a:prstGeom prst="roundRect">
            <a:avLst>
              <a:gd fmla="val 721151" name="adj"/>
            </a:avLst>
          </a:prstGeom>
          <a:solidFill>
            <a:srgbClr val="7A8F7E"/>
          </a:solidFill>
          <a:ln cap="flat" cmpd="sng" w="12700">
            <a:solidFill>
              <a:srgbClr val="7A8F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5333695" y="3608222"/>
            <a:ext cx="362102" cy="362102"/>
          </a:xfrm>
          <a:prstGeom prst="ellipse">
            <a:avLst/>
          </a:prstGeom>
          <a:solidFill>
            <a:srgbClr val="7A8F7E">
              <a:alpha val="10196"/>
            </a:srgbClr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59" name="Google Shape;59;p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429707" y="3703320"/>
            <a:ext cx="171907" cy="171907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4"/>
          <p:cNvSpPr txBox="1"/>
          <p:nvPr/>
        </p:nvSpPr>
        <p:spPr>
          <a:xfrm>
            <a:off x="5810098" y="3601822"/>
            <a:ext cx="5287061" cy="381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A8F7E"/>
              </a:buClr>
              <a:buSzPts val="1000"/>
              <a:buFont typeface="Montserrat"/>
              <a:buNone/>
            </a:pPr>
            <a:r>
              <a:rPr b="1" i="0" lang="en-US" sz="1000" u="none" cap="none" strike="noStrike">
                <a:solidFill>
                  <a:srgbClr val="7A8F7E"/>
                </a:solidFill>
                <a:latin typeface="Montserrat"/>
                <a:ea typeface="Montserrat"/>
                <a:cs typeface="Montserrat"/>
                <a:sym typeface="Montserrat"/>
              </a:rPr>
              <a:t>Especialista</a:t>
            </a:r>
            <a:r>
              <a:rPr b="0" i="0" lang="en-US" sz="10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 em Autismo, intervenção para autismo, deficiência intelectual, neurociência, psicologia do desenvolvimento e aprendizagem 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4"/>
          <p:cNvSpPr/>
          <p:nvPr/>
        </p:nvSpPr>
        <p:spPr>
          <a:xfrm>
            <a:off x="5115154" y="4232758"/>
            <a:ext cx="6152998" cy="590702"/>
          </a:xfrm>
          <a:prstGeom prst="roundRect">
            <a:avLst>
              <a:gd fmla="val 59922" name="adj"/>
            </a:avLst>
          </a:prstGeom>
          <a:solidFill>
            <a:srgbClr val="FFFFFF">
              <a:alpha val="94901"/>
            </a:srgbClr>
          </a:solidFill>
          <a:ln>
            <a:noFill/>
          </a:ln>
          <a:effectLst>
            <a:outerShdw blurRad="114300" rotWithShape="0" algn="bl" dir="16200000" dist="38100">
              <a:srgbClr val="000000">
                <a:alpha val="5882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4"/>
          <p:cNvSpPr/>
          <p:nvPr/>
        </p:nvSpPr>
        <p:spPr>
          <a:xfrm>
            <a:off x="5115154" y="4232758"/>
            <a:ext cx="47549" cy="590702"/>
          </a:xfrm>
          <a:prstGeom prst="roundRect">
            <a:avLst>
              <a:gd fmla="val 744414" name="adj"/>
            </a:avLst>
          </a:prstGeom>
          <a:solidFill>
            <a:srgbClr val="7A8F7E"/>
          </a:solidFill>
          <a:ln cap="flat" cmpd="sng" w="12700">
            <a:solidFill>
              <a:srgbClr val="7A8F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4"/>
          <p:cNvSpPr/>
          <p:nvPr/>
        </p:nvSpPr>
        <p:spPr>
          <a:xfrm>
            <a:off x="5333695" y="4347058"/>
            <a:ext cx="362102" cy="362102"/>
          </a:xfrm>
          <a:prstGeom prst="ellipse">
            <a:avLst/>
          </a:prstGeom>
          <a:solidFill>
            <a:srgbClr val="7A8F7E">
              <a:alpha val="10196"/>
            </a:srgbClr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64" name="Google Shape;64;p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429707" y="4442155"/>
            <a:ext cx="171907" cy="171907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4"/>
          <p:cNvSpPr txBox="1"/>
          <p:nvPr/>
        </p:nvSpPr>
        <p:spPr>
          <a:xfrm>
            <a:off x="5810098" y="4434840"/>
            <a:ext cx="4594860" cy="191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A8F7E"/>
              </a:buClr>
              <a:buSzPts val="1000"/>
              <a:buFont typeface="Montserrat"/>
              <a:buNone/>
            </a:pPr>
            <a:r>
              <a:rPr b="1" i="0" lang="en-US" sz="1000" u="none" cap="none" strike="noStrike">
                <a:solidFill>
                  <a:srgbClr val="7A8F7E"/>
                </a:solidFill>
                <a:latin typeface="Montserrat"/>
                <a:ea typeface="Montserrat"/>
                <a:cs typeface="Montserrat"/>
                <a:sym typeface="Montserrat"/>
              </a:rPr>
              <a:t>Mestranda</a:t>
            </a:r>
            <a:r>
              <a:rPr b="0" i="0" lang="en-US" sz="10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 em intervenção em dificuldades de aprendizagem 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66" name="Google Shape;66;p4"/>
          <p:cNvPicPr preferRelativeResize="0"/>
          <p:nvPr/>
        </p:nvPicPr>
        <p:blipFill rotWithShape="1">
          <a:blip r:embed="rId13">
            <a:alphaModFix/>
          </a:blip>
          <a:srcRect b="0" l="-87" r="-87" t="0"/>
          <a:stretch/>
        </p:blipFill>
        <p:spPr>
          <a:xfrm>
            <a:off x="5115154" y="5486400"/>
            <a:ext cx="905256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4"/>
          <p:cNvSpPr/>
          <p:nvPr/>
        </p:nvSpPr>
        <p:spPr>
          <a:xfrm>
            <a:off x="5115154" y="5486400"/>
            <a:ext cx="905256" cy="342900"/>
          </a:xfrm>
          <a:prstGeom prst="roundRect">
            <a:avLst>
              <a:gd fmla="val 266667" name="adj"/>
            </a:avLst>
          </a:prstGeom>
          <a:noFill/>
          <a:ln cap="flat" cmpd="sng" w="12700">
            <a:solidFill>
              <a:srgbClr val="7A8F7E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4"/>
          <p:cNvSpPr/>
          <p:nvPr/>
        </p:nvSpPr>
        <p:spPr>
          <a:xfrm>
            <a:off x="5115154" y="5486400"/>
            <a:ext cx="905256" cy="342900"/>
          </a:xfrm>
          <a:prstGeom prst="rect">
            <a:avLst/>
          </a:prstGeom>
          <a:solidFill>
            <a:srgbClr val="FFFFFF">
              <a:alpha val="0"/>
            </a:srgbClr>
          </a:solidFill>
          <a:ln cap="flat" cmpd="sng" w="9525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6200" lIns="152400" spcFirstLastPara="1" rIns="152400" wrap="square" tIns="76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000"/>
              <a:buFont typeface="Montserrat"/>
              <a:buNone/>
            </a:pPr>
            <a:r>
              <a:rPr b="1" i="0" lang="en-US" sz="10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Autismo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69" name="Google Shape;69;p4"/>
          <p:cNvPicPr preferRelativeResize="0"/>
          <p:nvPr/>
        </p:nvPicPr>
        <p:blipFill rotWithShape="1">
          <a:blip r:embed="rId14">
            <a:alphaModFix/>
          </a:blip>
          <a:srcRect b="0" l="-228" r="-228" t="0"/>
          <a:stretch/>
        </p:blipFill>
        <p:spPr>
          <a:xfrm>
            <a:off x="6132881" y="5486400"/>
            <a:ext cx="724205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4"/>
          <p:cNvSpPr/>
          <p:nvPr/>
        </p:nvSpPr>
        <p:spPr>
          <a:xfrm>
            <a:off x="6132881" y="5486400"/>
            <a:ext cx="724205" cy="342900"/>
          </a:xfrm>
          <a:prstGeom prst="roundRect">
            <a:avLst>
              <a:gd fmla="val 266667" name="adj"/>
            </a:avLst>
          </a:prstGeom>
          <a:noFill/>
          <a:ln cap="flat" cmpd="sng" w="12700">
            <a:solidFill>
              <a:srgbClr val="7A8F7E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4"/>
          <p:cNvSpPr/>
          <p:nvPr/>
        </p:nvSpPr>
        <p:spPr>
          <a:xfrm>
            <a:off x="6132881" y="5486400"/>
            <a:ext cx="724205" cy="342900"/>
          </a:xfrm>
          <a:prstGeom prst="rect">
            <a:avLst/>
          </a:prstGeom>
          <a:solidFill>
            <a:srgbClr val="FFFFFF">
              <a:alpha val="0"/>
            </a:srgbClr>
          </a:solidFill>
          <a:ln cap="flat" cmpd="sng" w="9525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6200" lIns="152400" spcFirstLastPara="1" rIns="152400" wrap="square" tIns="76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000"/>
              <a:buFont typeface="Montserrat"/>
              <a:buNone/>
            </a:pPr>
            <a:r>
              <a:rPr b="1" i="0" lang="en-US" sz="10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TDAH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72" name="Google Shape;72;p4"/>
          <p:cNvPicPr preferRelativeResize="0"/>
          <p:nvPr/>
        </p:nvPicPr>
        <p:blipFill rotWithShape="1">
          <a:blip r:embed="rId15">
            <a:alphaModFix/>
          </a:blip>
          <a:srcRect b="0" l="-229" r="-229" t="0"/>
          <a:stretch/>
        </p:blipFill>
        <p:spPr>
          <a:xfrm>
            <a:off x="6967728" y="5486400"/>
            <a:ext cx="1238098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4"/>
          <p:cNvSpPr/>
          <p:nvPr/>
        </p:nvSpPr>
        <p:spPr>
          <a:xfrm>
            <a:off x="6967728" y="5486400"/>
            <a:ext cx="1238098" cy="342900"/>
          </a:xfrm>
          <a:prstGeom prst="roundRect">
            <a:avLst>
              <a:gd fmla="val 266667" name="adj"/>
            </a:avLst>
          </a:prstGeom>
          <a:noFill/>
          <a:ln cap="flat" cmpd="sng" w="12700">
            <a:solidFill>
              <a:srgbClr val="7A8F7E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4"/>
          <p:cNvSpPr/>
          <p:nvPr/>
        </p:nvSpPr>
        <p:spPr>
          <a:xfrm>
            <a:off x="6967728" y="5486400"/>
            <a:ext cx="1239012" cy="342900"/>
          </a:xfrm>
          <a:prstGeom prst="rect">
            <a:avLst/>
          </a:prstGeom>
          <a:solidFill>
            <a:srgbClr val="FFFFFF">
              <a:alpha val="0"/>
            </a:srgbClr>
          </a:solidFill>
          <a:ln cap="flat" cmpd="sng" w="9525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6200" lIns="152400" spcFirstLastPara="1" rIns="152400" wrap="square" tIns="76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000"/>
              <a:buFont typeface="Montserrat"/>
              <a:buNone/>
            </a:pPr>
            <a:r>
              <a:rPr b="1" i="0" lang="en-US" sz="10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Neurociência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75" name="Google Shape;75;p4"/>
          <p:cNvPicPr preferRelativeResize="0"/>
          <p:nvPr/>
        </p:nvPicPr>
        <p:blipFill rotWithShape="1">
          <a:blip r:embed="rId16">
            <a:alphaModFix/>
          </a:blip>
          <a:srcRect b="0" l="-31" r="-31" t="0"/>
          <a:stretch/>
        </p:blipFill>
        <p:spPr>
          <a:xfrm>
            <a:off x="8314639" y="5486400"/>
            <a:ext cx="1343254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4"/>
          <p:cNvSpPr/>
          <p:nvPr/>
        </p:nvSpPr>
        <p:spPr>
          <a:xfrm>
            <a:off x="8314639" y="5486400"/>
            <a:ext cx="1343254" cy="342900"/>
          </a:xfrm>
          <a:prstGeom prst="roundRect">
            <a:avLst>
              <a:gd fmla="val 266667" name="adj"/>
            </a:avLst>
          </a:prstGeom>
          <a:noFill/>
          <a:ln cap="flat" cmpd="sng" w="12700">
            <a:solidFill>
              <a:srgbClr val="7A8F7E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4"/>
          <p:cNvSpPr/>
          <p:nvPr/>
        </p:nvSpPr>
        <p:spPr>
          <a:xfrm>
            <a:off x="8314639" y="5486400"/>
            <a:ext cx="1343254" cy="342900"/>
          </a:xfrm>
          <a:prstGeom prst="rect">
            <a:avLst/>
          </a:prstGeom>
          <a:solidFill>
            <a:srgbClr val="FFFFFF">
              <a:alpha val="0"/>
            </a:srgbClr>
          </a:solidFill>
          <a:ln cap="flat" cmpd="sng" w="9525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6200" lIns="152400" spcFirstLastPara="1" rIns="152400" wrap="square" tIns="76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000"/>
              <a:buFont typeface="Montserrat"/>
              <a:buNone/>
            </a:pPr>
            <a:r>
              <a:rPr b="1" i="0" lang="en-US" sz="10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Aprendizagem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78" name="Google Shape;78;p4"/>
          <p:cNvPicPr preferRelativeResize="0"/>
          <p:nvPr/>
        </p:nvPicPr>
        <p:blipFill rotWithShape="1">
          <a:blip r:embed="rId17">
            <a:alphaModFix/>
          </a:blip>
          <a:srcRect b="0" l="-148" r="-148" t="0"/>
          <a:stretch/>
        </p:blipFill>
        <p:spPr>
          <a:xfrm>
            <a:off x="5115154" y="5943600"/>
            <a:ext cx="1533449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4"/>
          <p:cNvSpPr/>
          <p:nvPr/>
        </p:nvSpPr>
        <p:spPr>
          <a:xfrm>
            <a:off x="5115154" y="5943600"/>
            <a:ext cx="1533449" cy="342900"/>
          </a:xfrm>
          <a:prstGeom prst="roundRect">
            <a:avLst>
              <a:gd fmla="val 266667" name="adj"/>
            </a:avLst>
          </a:prstGeom>
          <a:noFill/>
          <a:ln cap="flat" cmpd="sng" w="12700">
            <a:solidFill>
              <a:srgbClr val="7A8F7E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4"/>
          <p:cNvSpPr/>
          <p:nvPr/>
        </p:nvSpPr>
        <p:spPr>
          <a:xfrm>
            <a:off x="5115154" y="5943600"/>
            <a:ext cx="1534363" cy="342900"/>
          </a:xfrm>
          <a:prstGeom prst="rect">
            <a:avLst/>
          </a:prstGeom>
          <a:solidFill>
            <a:srgbClr val="FFFFFF">
              <a:alpha val="0"/>
            </a:srgbClr>
          </a:solidFill>
          <a:ln cap="flat" cmpd="sng" w="9525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6200" lIns="152400" spcFirstLastPara="1" rIns="152400" wrap="square" tIns="76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000"/>
              <a:buFont typeface="Montserrat"/>
              <a:buNone/>
            </a:pPr>
            <a:r>
              <a:rPr b="1" i="0" lang="en-US" sz="10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Desenvolvimento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81" name="Google Shape;81;p4"/>
          <p:cNvPicPr preferRelativeResize="0"/>
          <p:nvPr/>
        </p:nvPicPr>
        <p:blipFill rotWithShape="1">
          <a:blip r:embed="rId18">
            <a:alphaModFix/>
          </a:blip>
          <a:srcRect b="0" l="-294" r="-294" t="0"/>
          <a:stretch/>
        </p:blipFill>
        <p:spPr>
          <a:xfrm>
            <a:off x="6758330" y="5943600"/>
            <a:ext cx="905256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4"/>
          <p:cNvSpPr/>
          <p:nvPr/>
        </p:nvSpPr>
        <p:spPr>
          <a:xfrm>
            <a:off x="6758330" y="5943600"/>
            <a:ext cx="905256" cy="342900"/>
          </a:xfrm>
          <a:prstGeom prst="roundRect">
            <a:avLst>
              <a:gd fmla="val 266667" name="adj"/>
            </a:avLst>
          </a:prstGeom>
          <a:noFill/>
          <a:ln cap="flat" cmpd="sng" w="12700">
            <a:solidFill>
              <a:srgbClr val="7A8F7E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4"/>
          <p:cNvSpPr/>
          <p:nvPr/>
        </p:nvSpPr>
        <p:spPr>
          <a:xfrm>
            <a:off x="6758330" y="5943600"/>
            <a:ext cx="905256" cy="342900"/>
          </a:xfrm>
          <a:prstGeom prst="rect">
            <a:avLst/>
          </a:prstGeom>
          <a:solidFill>
            <a:srgbClr val="FFFFFF">
              <a:alpha val="0"/>
            </a:srgbClr>
          </a:solidFill>
          <a:ln cap="flat" cmpd="sng" w="9525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6200" lIns="152400" spcFirstLastPara="1" rIns="152400" wrap="square" tIns="76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000"/>
              <a:buFont typeface="Montserrat"/>
              <a:buNone/>
            </a:pPr>
            <a:r>
              <a:rPr b="1" i="0" lang="en-US" sz="10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Inclusão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84" name="Google Shape;84;p4"/>
          <p:cNvPicPr preferRelativeResize="0"/>
          <p:nvPr/>
        </p:nvPicPr>
        <p:blipFill rotWithShape="1">
          <a:blip r:embed="rId19">
            <a:alphaModFix/>
          </a:blip>
          <a:srcRect b="0" l="-8" r="-8" t="0"/>
          <a:stretch/>
        </p:blipFill>
        <p:spPr>
          <a:xfrm>
            <a:off x="571500" y="1419149"/>
            <a:ext cx="3810305" cy="41906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85" name="Google Shape;85;p4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571500" y="1419149"/>
            <a:ext cx="1228954" cy="1810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86" name="Google Shape;86;p4"/>
          <p:cNvPicPr preferRelativeResize="0"/>
          <p:nvPr/>
        </p:nvPicPr>
        <p:blipFill rotWithShape="1">
          <a:blip r:embed="rId21">
            <a:alphaModFix/>
          </a:blip>
          <a:srcRect b="-3" l="0" r="0" t="-3"/>
          <a:stretch/>
        </p:blipFill>
        <p:spPr>
          <a:xfrm>
            <a:off x="571500" y="4562856"/>
            <a:ext cx="3810305" cy="1047902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4"/>
          <p:cNvSpPr txBox="1"/>
          <p:nvPr/>
        </p:nvSpPr>
        <p:spPr>
          <a:xfrm>
            <a:off x="761695" y="4800600"/>
            <a:ext cx="3429000" cy="3054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Montserrat"/>
              <a:buNone/>
            </a:pPr>
            <a:r>
              <a:rPr b="1" i="0" lang="en-US" sz="19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Dani Noronha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4"/>
          <p:cNvSpPr txBox="1"/>
          <p:nvPr/>
        </p:nvSpPr>
        <p:spPr>
          <a:xfrm>
            <a:off x="761695" y="5181905"/>
            <a:ext cx="3429000" cy="191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CEO &amp; Neuropsicopedagoga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89" name="Google Shape;89;p4"/>
          <p:cNvPicPr preferRelativeResize="0"/>
          <p:nvPr/>
        </p:nvPicPr>
        <p:blipFill rotWithShape="1">
          <a:blip r:embed="rId22">
            <a:alphaModFix/>
          </a:blip>
          <a:srcRect b="0" l="-200" r="-200" t="0"/>
          <a:stretch/>
        </p:blipFill>
        <p:spPr>
          <a:xfrm>
            <a:off x="0" y="0"/>
            <a:ext cx="12191695" cy="75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2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1E8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818" name="Google Shape;818;p22"/>
          <p:cNvPicPr preferRelativeResize="0"/>
          <p:nvPr/>
        </p:nvPicPr>
        <p:blipFill rotWithShape="1">
          <a:blip r:embed="rId3">
            <a:alphaModFix/>
          </a:blip>
          <a:srcRect b="-1" l="0" r="0" t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819" name="Google Shape;819;p22"/>
          <p:cNvPicPr preferRelativeResize="0"/>
          <p:nvPr/>
        </p:nvPicPr>
        <p:blipFill rotWithShape="1">
          <a:blip r:embed="rId4">
            <a:alphaModFix amt="3000"/>
          </a:blip>
          <a:srcRect b="0" l="0" r="0" t="0"/>
          <a:stretch/>
        </p:blipFill>
        <p:spPr>
          <a:xfrm>
            <a:off x="4190695" y="1524305"/>
            <a:ext cx="485546" cy="181051"/>
          </a:xfrm>
          <a:prstGeom prst="rect">
            <a:avLst/>
          </a:prstGeom>
          <a:noFill/>
          <a:ln>
            <a:noFill/>
          </a:ln>
        </p:spPr>
      </p:pic>
      <p:sp>
        <p:nvSpPr>
          <p:cNvPr id="820" name="Google Shape;820;p22"/>
          <p:cNvSpPr/>
          <p:nvPr/>
        </p:nvSpPr>
        <p:spPr>
          <a:xfrm>
            <a:off x="9810598" y="-476402"/>
            <a:ext cx="2857500" cy="2857500"/>
          </a:xfrm>
          <a:prstGeom prst="ellipse">
            <a:avLst/>
          </a:prstGeom>
          <a:solidFill>
            <a:srgbClr val="7A8F7E">
              <a:alpha val="5098"/>
            </a:srgbClr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1" name="Google Shape;821;p22"/>
          <p:cNvSpPr/>
          <p:nvPr/>
        </p:nvSpPr>
        <p:spPr>
          <a:xfrm>
            <a:off x="476402" y="1143000"/>
            <a:ext cx="11239805" cy="19202"/>
          </a:xfrm>
          <a:prstGeom prst="rect">
            <a:avLst/>
          </a:prstGeom>
          <a:solidFill>
            <a:srgbClr val="7A8F7E"/>
          </a:solidFill>
          <a:ln cap="flat" cmpd="sng" w="12700">
            <a:solidFill>
              <a:srgbClr val="7A8F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2" name="Google Shape;822;p22"/>
          <p:cNvSpPr txBox="1"/>
          <p:nvPr/>
        </p:nvSpPr>
        <p:spPr>
          <a:xfrm>
            <a:off x="476402" y="286207"/>
            <a:ext cx="4553712" cy="42885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A8F7E"/>
              </a:buClr>
              <a:buSzPts val="2700"/>
              <a:buFont typeface="Merriweather"/>
              <a:buNone/>
            </a:pPr>
            <a:r>
              <a:rPr b="1" i="0" lang="en-US" sz="2700" u="none" cap="none" strike="noStrike">
                <a:solidFill>
                  <a:srgbClr val="7A8F7E"/>
                </a:solidFill>
                <a:latin typeface="Merriweather"/>
                <a:ea typeface="Merriweather"/>
                <a:cs typeface="Merriweather"/>
                <a:sym typeface="Merriweather"/>
              </a:rPr>
              <a:t>O QUE É</a:t>
            </a:r>
            <a:r>
              <a:rPr b="1" i="0" lang="en-US" sz="2700" u="none" cap="none" strike="noStrike">
                <a:solidFill>
                  <a:srgbClr val="2C3E2D"/>
                </a:solidFill>
                <a:latin typeface="Merriweather"/>
                <a:ea typeface="Merriweather"/>
                <a:cs typeface="Merriweather"/>
                <a:sym typeface="Merriweather"/>
              </a:rPr>
              <a:t> POD </a:t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3" name="Google Shape;823;p22"/>
          <p:cNvSpPr txBox="1"/>
          <p:nvPr/>
        </p:nvSpPr>
        <p:spPr>
          <a:xfrm>
            <a:off x="476402" y="790956"/>
            <a:ext cx="5239512" cy="210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1300"/>
              <a:buFont typeface="Montserrat"/>
              <a:buNone/>
            </a:pPr>
            <a:r>
              <a:rPr b="0" i="0" lang="en-US" sz="13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Perturbação caracterizada por padrão persistente de: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4" name="Google Shape;824;p22"/>
          <p:cNvSpPr txBox="1"/>
          <p:nvPr/>
        </p:nvSpPr>
        <p:spPr>
          <a:xfrm>
            <a:off x="9479585" y="418795"/>
            <a:ext cx="1619402" cy="25786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600"/>
              <a:buFont typeface="Montserrat"/>
              <a:buNone/>
            </a:pPr>
            <a:r>
              <a:rPr b="1" i="0" lang="en-US" sz="16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Dani Noronha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5" name="Google Shape;825;p22"/>
          <p:cNvSpPr txBox="1"/>
          <p:nvPr/>
        </p:nvSpPr>
        <p:spPr>
          <a:xfrm>
            <a:off x="9593885" y="694944"/>
            <a:ext cx="1505102" cy="1719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7A8F7E"/>
              </a:buClr>
              <a:buSzPts val="1000"/>
              <a:buFont typeface="Montserrat"/>
              <a:buNone/>
            </a:pPr>
            <a:r>
              <a:rPr b="0" i="0" lang="en-US" sz="1000" u="none" cap="none" strike="noStrike">
                <a:solidFill>
                  <a:srgbClr val="7A8F7E"/>
                </a:solidFill>
                <a:latin typeface="Montserrat"/>
                <a:ea typeface="Montserrat"/>
                <a:cs typeface="Montserrat"/>
                <a:sym typeface="Montserrat"/>
              </a:rPr>
              <a:t>Neuropsicopedagoga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6" name="Google Shape;826;p22"/>
          <p:cNvSpPr/>
          <p:nvPr/>
        </p:nvSpPr>
        <p:spPr>
          <a:xfrm>
            <a:off x="11239805" y="405079"/>
            <a:ext cx="476402" cy="476402"/>
          </a:xfrm>
          <a:prstGeom prst="ellipse">
            <a:avLst/>
          </a:prstGeom>
          <a:solidFill>
            <a:srgbClr val="7A8F7E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827" name="Google Shape;827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363249" y="528523"/>
            <a:ext cx="2286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828" name="Google Shape;828;p22"/>
          <p:cNvPicPr preferRelativeResize="0"/>
          <p:nvPr/>
        </p:nvPicPr>
        <p:blipFill rotWithShape="1">
          <a:blip r:embed="rId6">
            <a:alphaModFix/>
          </a:blip>
          <a:srcRect b="0" l="-7" r="-7" t="0"/>
          <a:stretch/>
        </p:blipFill>
        <p:spPr>
          <a:xfrm>
            <a:off x="7539228" y="1399946"/>
            <a:ext cx="1993392" cy="2395728"/>
          </a:xfrm>
          <a:prstGeom prst="rect">
            <a:avLst/>
          </a:prstGeom>
          <a:noFill/>
          <a:ln>
            <a:noFill/>
          </a:ln>
        </p:spPr>
      </p:pic>
      <p:sp>
        <p:nvSpPr>
          <p:cNvPr id="829" name="Google Shape;829;p22"/>
          <p:cNvSpPr/>
          <p:nvPr/>
        </p:nvSpPr>
        <p:spPr>
          <a:xfrm>
            <a:off x="8278978" y="1859890"/>
            <a:ext cx="514807" cy="514807"/>
          </a:xfrm>
          <a:prstGeom prst="ellipse">
            <a:avLst/>
          </a:prstGeom>
          <a:solidFill>
            <a:srgbClr val="7A8F7E">
              <a:alpha val="10196"/>
            </a:srgbClr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830" name="Google Shape;830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402422" y="1983334"/>
            <a:ext cx="267005" cy="267005"/>
          </a:xfrm>
          <a:prstGeom prst="rect">
            <a:avLst/>
          </a:prstGeom>
          <a:noFill/>
          <a:ln>
            <a:noFill/>
          </a:ln>
        </p:spPr>
      </p:pic>
      <p:sp>
        <p:nvSpPr>
          <p:cNvPr id="831" name="Google Shape;831;p22"/>
          <p:cNvSpPr txBox="1"/>
          <p:nvPr/>
        </p:nvSpPr>
        <p:spPr>
          <a:xfrm>
            <a:off x="8397850" y="2488082"/>
            <a:ext cx="277063" cy="4005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3100"/>
              <a:buFont typeface="Montserrat"/>
              <a:buNone/>
            </a:pPr>
            <a:r>
              <a:rPr b="1" i="0" lang="en-US" sz="31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0" i="0" sz="3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2" name="Google Shape;832;p22"/>
          <p:cNvSpPr txBox="1"/>
          <p:nvPr/>
        </p:nvSpPr>
        <p:spPr>
          <a:xfrm>
            <a:off x="8194853" y="2964485"/>
            <a:ext cx="685800" cy="372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1100"/>
              <a:buFont typeface="Montserrat"/>
              <a:buNone/>
            </a:pPr>
            <a:r>
              <a:rPr b="0" i="0" lang="en-US" sz="11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Sintomas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1100"/>
              <a:buFont typeface="Montserrat"/>
              <a:buNone/>
            </a:pPr>
            <a:r>
              <a:rPr b="0" i="0" lang="en-US" sz="11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Mínimos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833" name="Google Shape;833;p22"/>
          <p:cNvPicPr preferRelativeResize="0"/>
          <p:nvPr/>
        </p:nvPicPr>
        <p:blipFill rotWithShape="1">
          <a:blip r:embed="rId6">
            <a:alphaModFix/>
          </a:blip>
          <a:srcRect b="0" l="-7" r="-7" t="0"/>
          <a:stretch/>
        </p:blipFill>
        <p:spPr>
          <a:xfrm>
            <a:off x="9722815" y="1399946"/>
            <a:ext cx="1993392" cy="2395728"/>
          </a:xfrm>
          <a:prstGeom prst="rect">
            <a:avLst/>
          </a:prstGeom>
          <a:noFill/>
          <a:ln>
            <a:noFill/>
          </a:ln>
        </p:spPr>
      </p:pic>
      <p:sp>
        <p:nvSpPr>
          <p:cNvPr id="834" name="Google Shape;834;p22"/>
          <p:cNvSpPr/>
          <p:nvPr/>
        </p:nvSpPr>
        <p:spPr>
          <a:xfrm>
            <a:off x="10461650" y="1859890"/>
            <a:ext cx="514807" cy="514807"/>
          </a:xfrm>
          <a:prstGeom prst="ellipse">
            <a:avLst/>
          </a:prstGeom>
          <a:solidFill>
            <a:srgbClr val="7A8F7E">
              <a:alpha val="10196"/>
            </a:srgbClr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835" name="Google Shape;835;p22"/>
          <p:cNvPicPr preferRelativeResize="0"/>
          <p:nvPr/>
        </p:nvPicPr>
        <p:blipFill rotWithShape="1">
          <a:blip r:embed="rId8">
            <a:alphaModFix/>
          </a:blip>
          <a:srcRect b="0" l="-881" r="-881" t="0"/>
          <a:stretch/>
        </p:blipFill>
        <p:spPr>
          <a:xfrm>
            <a:off x="10599725" y="1983334"/>
            <a:ext cx="237744" cy="267005"/>
          </a:xfrm>
          <a:prstGeom prst="rect">
            <a:avLst/>
          </a:prstGeom>
          <a:noFill/>
          <a:ln>
            <a:noFill/>
          </a:ln>
        </p:spPr>
      </p:pic>
      <p:sp>
        <p:nvSpPr>
          <p:cNvPr id="836" name="Google Shape;836;p22"/>
          <p:cNvSpPr txBox="1"/>
          <p:nvPr/>
        </p:nvSpPr>
        <p:spPr>
          <a:xfrm>
            <a:off x="10591495" y="2488082"/>
            <a:ext cx="257861" cy="4005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3100"/>
              <a:buFont typeface="Montserrat"/>
              <a:buNone/>
            </a:pPr>
            <a:r>
              <a:rPr b="1" i="0" lang="en-US" sz="31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 b="0" i="0" sz="3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7" name="Google Shape;837;p22"/>
          <p:cNvSpPr txBox="1"/>
          <p:nvPr/>
        </p:nvSpPr>
        <p:spPr>
          <a:xfrm>
            <a:off x="10414102" y="2964485"/>
            <a:ext cx="619963" cy="372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1100"/>
              <a:buFont typeface="Montserrat"/>
              <a:buNone/>
            </a:pPr>
            <a:r>
              <a:rPr b="0" i="0" lang="en-US" sz="11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Meses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1100"/>
              <a:buFont typeface="Montserrat"/>
              <a:buNone/>
            </a:pPr>
            <a:r>
              <a:rPr b="0" i="0" lang="en-US" sz="11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Duração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838" name="Google Shape;838;p22"/>
          <p:cNvPicPr preferRelativeResize="0"/>
          <p:nvPr/>
        </p:nvPicPr>
        <p:blipFill rotWithShape="1">
          <a:blip r:embed="rId6">
            <a:alphaModFix/>
          </a:blip>
          <a:srcRect b="0" l="-7" r="-7" t="0"/>
          <a:stretch/>
        </p:blipFill>
        <p:spPr>
          <a:xfrm>
            <a:off x="7539228" y="3985870"/>
            <a:ext cx="1993392" cy="2395728"/>
          </a:xfrm>
          <a:prstGeom prst="rect">
            <a:avLst/>
          </a:prstGeom>
          <a:noFill/>
          <a:ln>
            <a:noFill/>
          </a:ln>
        </p:spPr>
      </p:pic>
      <p:sp>
        <p:nvSpPr>
          <p:cNvPr id="839" name="Google Shape;839;p22"/>
          <p:cNvSpPr/>
          <p:nvPr/>
        </p:nvSpPr>
        <p:spPr>
          <a:xfrm>
            <a:off x="8278978" y="4445813"/>
            <a:ext cx="514807" cy="514807"/>
          </a:xfrm>
          <a:prstGeom prst="ellipse">
            <a:avLst/>
          </a:prstGeom>
          <a:solidFill>
            <a:srgbClr val="7A8F7E">
              <a:alpha val="10196"/>
            </a:srgbClr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840" name="Google Shape;840;p22"/>
          <p:cNvPicPr preferRelativeResize="0"/>
          <p:nvPr/>
        </p:nvPicPr>
        <p:blipFill rotWithShape="1">
          <a:blip r:embed="rId9">
            <a:alphaModFix/>
          </a:blip>
          <a:srcRect b="0" l="-1507" r="-1507" t="0"/>
          <a:stretch/>
        </p:blipFill>
        <p:spPr>
          <a:xfrm>
            <a:off x="8449970" y="4569257"/>
            <a:ext cx="171907" cy="267005"/>
          </a:xfrm>
          <a:prstGeom prst="rect">
            <a:avLst/>
          </a:prstGeom>
          <a:noFill/>
          <a:ln>
            <a:noFill/>
          </a:ln>
        </p:spPr>
      </p:pic>
      <p:sp>
        <p:nvSpPr>
          <p:cNvPr id="841" name="Google Shape;841;p22"/>
          <p:cNvSpPr txBox="1"/>
          <p:nvPr/>
        </p:nvSpPr>
        <p:spPr>
          <a:xfrm>
            <a:off x="8410651" y="5074006"/>
            <a:ext cx="256032" cy="4005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3100"/>
              <a:buFont typeface="Montserrat"/>
              <a:buNone/>
            </a:pPr>
            <a:r>
              <a:rPr b="1" i="0" lang="en-US" sz="31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0" i="0" sz="3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2" name="Google Shape;842;p22"/>
          <p:cNvSpPr txBox="1"/>
          <p:nvPr/>
        </p:nvSpPr>
        <p:spPr>
          <a:xfrm>
            <a:off x="8217713" y="5550408"/>
            <a:ext cx="638251" cy="372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1100"/>
              <a:buFont typeface="Montserrat"/>
              <a:buNone/>
            </a:pPr>
            <a:r>
              <a:rPr b="0" i="0" lang="en-US" sz="11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Em cada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1100"/>
              <a:buFont typeface="Montserrat"/>
              <a:buNone/>
            </a:pPr>
            <a:r>
              <a:rPr b="0" i="0" lang="en-US" sz="11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100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843" name="Google Shape;843;p22"/>
          <p:cNvPicPr preferRelativeResize="0"/>
          <p:nvPr/>
        </p:nvPicPr>
        <p:blipFill rotWithShape="1">
          <a:blip r:embed="rId6">
            <a:alphaModFix/>
          </a:blip>
          <a:srcRect b="0" l="-7" r="-7" t="0"/>
          <a:stretch/>
        </p:blipFill>
        <p:spPr>
          <a:xfrm>
            <a:off x="9722815" y="3985870"/>
            <a:ext cx="1993392" cy="2395728"/>
          </a:xfrm>
          <a:prstGeom prst="rect">
            <a:avLst/>
          </a:prstGeom>
          <a:noFill/>
          <a:ln>
            <a:noFill/>
          </a:ln>
        </p:spPr>
      </p:pic>
      <p:sp>
        <p:nvSpPr>
          <p:cNvPr id="844" name="Google Shape;844;p22"/>
          <p:cNvSpPr/>
          <p:nvPr/>
        </p:nvSpPr>
        <p:spPr>
          <a:xfrm>
            <a:off x="10461650" y="4445813"/>
            <a:ext cx="514807" cy="514807"/>
          </a:xfrm>
          <a:prstGeom prst="ellipse">
            <a:avLst/>
          </a:prstGeom>
          <a:solidFill>
            <a:srgbClr val="7A8F7E">
              <a:alpha val="10196"/>
            </a:srgbClr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845" name="Google Shape;845;p2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586009" y="4569257"/>
            <a:ext cx="267005" cy="267005"/>
          </a:xfrm>
          <a:prstGeom prst="rect">
            <a:avLst/>
          </a:prstGeom>
          <a:noFill/>
          <a:ln>
            <a:noFill/>
          </a:ln>
        </p:spPr>
      </p:pic>
      <p:sp>
        <p:nvSpPr>
          <p:cNvPr id="846" name="Google Shape;846;p22"/>
          <p:cNvSpPr txBox="1"/>
          <p:nvPr/>
        </p:nvSpPr>
        <p:spPr>
          <a:xfrm>
            <a:off x="10193731" y="5074006"/>
            <a:ext cx="1057961" cy="4005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3100"/>
              <a:buFont typeface="Montserrat"/>
              <a:buNone/>
            </a:pPr>
            <a:r>
              <a:rPr b="1" i="0" lang="en-US" sz="31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100%</a:t>
            </a:r>
            <a:endParaRPr b="0" i="0" sz="3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7" name="Google Shape;847;p22"/>
          <p:cNvSpPr txBox="1"/>
          <p:nvPr/>
        </p:nvSpPr>
        <p:spPr>
          <a:xfrm>
            <a:off x="10371125" y="5550408"/>
            <a:ext cx="705002" cy="372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1100"/>
              <a:buFont typeface="Montserrat"/>
              <a:buNone/>
            </a:pPr>
            <a:r>
              <a:rPr b="0" i="0" lang="en-US" sz="11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Necessita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1100"/>
              <a:buFont typeface="Montserrat"/>
              <a:buNone/>
            </a:pPr>
            <a:r>
              <a:rPr b="0" i="0" lang="en-US" sz="11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Apoio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848" name="Google Shape;848;p22"/>
          <p:cNvPicPr preferRelativeResize="0"/>
          <p:nvPr/>
        </p:nvPicPr>
        <p:blipFill rotWithShape="1">
          <a:blip r:embed="rId11">
            <a:alphaModFix/>
          </a:blip>
          <a:srcRect b="0" l="-2" r="-2" t="0"/>
          <a:stretch/>
        </p:blipFill>
        <p:spPr>
          <a:xfrm>
            <a:off x="476402" y="1399946"/>
            <a:ext cx="6682435" cy="4981651"/>
          </a:xfrm>
          <a:prstGeom prst="rect">
            <a:avLst/>
          </a:prstGeom>
          <a:noFill/>
          <a:ln>
            <a:noFill/>
          </a:ln>
        </p:spPr>
      </p:pic>
      <p:sp>
        <p:nvSpPr>
          <p:cNvPr id="849" name="Google Shape;849;p22"/>
          <p:cNvSpPr/>
          <p:nvPr/>
        </p:nvSpPr>
        <p:spPr>
          <a:xfrm>
            <a:off x="780898" y="1787652"/>
            <a:ext cx="6077102" cy="923544"/>
          </a:xfrm>
          <a:prstGeom prst="roundRect">
            <a:avLst>
              <a:gd fmla="val 24497" name="adj"/>
            </a:avLst>
          </a:prstGeom>
          <a:solidFill>
            <a:srgbClr val="7A8F7E">
              <a:alpha val="509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0" name="Google Shape;850;p22"/>
          <p:cNvSpPr/>
          <p:nvPr/>
        </p:nvSpPr>
        <p:spPr>
          <a:xfrm>
            <a:off x="780898" y="1787652"/>
            <a:ext cx="57607" cy="923544"/>
          </a:xfrm>
          <a:prstGeom prst="roundRect">
            <a:avLst>
              <a:gd fmla="val 392736" name="adj"/>
            </a:avLst>
          </a:prstGeom>
          <a:solidFill>
            <a:srgbClr val="7A8F7E"/>
          </a:solidFill>
          <a:ln cap="flat" cmpd="sng" w="12700">
            <a:solidFill>
              <a:srgbClr val="7A8F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851" name="Google Shape;851;p2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162202" y="2125980"/>
            <a:ext cx="247802" cy="247802"/>
          </a:xfrm>
          <a:prstGeom prst="rect">
            <a:avLst/>
          </a:prstGeom>
          <a:noFill/>
          <a:ln>
            <a:noFill/>
          </a:ln>
        </p:spPr>
      </p:pic>
      <p:sp>
        <p:nvSpPr>
          <p:cNvPr id="852" name="Google Shape;852;p22"/>
          <p:cNvSpPr txBox="1"/>
          <p:nvPr/>
        </p:nvSpPr>
        <p:spPr>
          <a:xfrm>
            <a:off x="1686154" y="1978762"/>
            <a:ext cx="4934102" cy="54315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A8F7E"/>
              </a:buClr>
              <a:buSzPts val="1400"/>
              <a:buFont typeface="Montserrat"/>
              <a:buNone/>
            </a:pPr>
            <a:r>
              <a:rPr b="1" i="0" lang="en-US" sz="1400" u="none" cap="none" strike="noStrike">
                <a:solidFill>
                  <a:srgbClr val="7A8F7E"/>
                </a:solidFill>
                <a:latin typeface="Montserrat"/>
                <a:ea typeface="Montserrat"/>
                <a:cs typeface="Montserrat"/>
                <a:sym typeface="Montserrat"/>
              </a:rPr>
              <a:t>oposição</a:t>
            </a:r>
            <a:r>
              <a:rPr b="0" i="0" lang="en-US" sz="14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 - Padrão persistente de oposição a autoridades e regras 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3" name="Google Shape;853;p22"/>
          <p:cNvSpPr/>
          <p:nvPr/>
        </p:nvSpPr>
        <p:spPr>
          <a:xfrm>
            <a:off x="780898" y="2949854"/>
            <a:ext cx="6077102" cy="923544"/>
          </a:xfrm>
          <a:prstGeom prst="roundRect">
            <a:avLst>
              <a:gd fmla="val 24497" name="adj"/>
            </a:avLst>
          </a:prstGeom>
          <a:solidFill>
            <a:srgbClr val="7A8F7E">
              <a:alpha val="509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4" name="Google Shape;854;p22"/>
          <p:cNvSpPr/>
          <p:nvPr/>
        </p:nvSpPr>
        <p:spPr>
          <a:xfrm>
            <a:off x="780898" y="2949854"/>
            <a:ext cx="57607" cy="923544"/>
          </a:xfrm>
          <a:prstGeom prst="roundRect">
            <a:avLst>
              <a:gd fmla="val 392736" name="adj"/>
            </a:avLst>
          </a:prstGeom>
          <a:solidFill>
            <a:srgbClr val="7A8F7E"/>
          </a:solidFill>
          <a:ln cap="flat" cmpd="sng" w="12700">
            <a:solidFill>
              <a:srgbClr val="7A8F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855" name="Google Shape;855;p22"/>
          <p:cNvPicPr preferRelativeResize="0"/>
          <p:nvPr/>
        </p:nvPicPr>
        <p:blipFill rotWithShape="1">
          <a:blip r:embed="rId13">
            <a:alphaModFix/>
          </a:blip>
          <a:srcRect b="0" l="-606" r="-606" t="0"/>
          <a:stretch/>
        </p:blipFill>
        <p:spPr>
          <a:xfrm>
            <a:off x="1175918" y="3288182"/>
            <a:ext cx="219456" cy="247802"/>
          </a:xfrm>
          <a:prstGeom prst="rect">
            <a:avLst/>
          </a:prstGeom>
          <a:noFill/>
          <a:ln>
            <a:noFill/>
          </a:ln>
        </p:spPr>
      </p:pic>
      <p:sp>
        <p:nvSpPr>
          <p:cNvPr id="856" name="Google Shape;856;p22"/>
          <p:cNvSpPr txBox="1"/>
          <p:nvPr/>
        </p:nvSpPr>
        <p:spPr>
          <a:xfrm>
            <a:off x="1686154" y="3140050"/>
            <a:ext cx="4934102" cy="54315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A8F7E"/>
              </a:buClr>
              <a:buSzPts val="1400"/>
              <a:buFont typeface="Montserrat"/>
              <a:buNone/>
            </a:pPr>
            <a:r>
              <a:rPr b="1" i="0" lang="en-US" sz="1400" u="none" cap="none" strike="noStrike">
                <a:solidFill>
                  <a:srgbClr val="7A8F7E"/>
                </a:solidFill>
                <a:latin typeface="Montserrat"/>
                <a:ea typeface="Montserrat"/>
                <a:cs typeface="Montserrat"/>
                <a:sym typeface="Montserrat"/>
              </a:rPr>
              <a:t>irritabilidade</a:t>
            </a:r>
            <a:r>
              <a:rPr b="0" i="0" lang="en-US" sz="14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 - Perde a calma, facilmente irritado, frequentemente zangado 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7" name="Google Shape;857;p22"/>
          <p:cNvSpPr/>
          <p:nvPr/>
        </p:nvSpPr>
        <p:spPr>
          <a:xfrm>
            <a:off x="780898" y="4112057"/>
            <a:ext cx="6077102" cy="923544"/>
          </a:xfrm>
          <a:prstGeom prst="roundRect">
            <a:avLst>
              <a:gd fmla="val 24497" name="adj"/>
            </a:avLst>
          </a:prstGeom>
          <a:solidFill>
            <a:srgbClr val="7A8F7E">
              <a:alpha val="509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8" name="Google Shape;858;p22"/>
          <p:cNvSpPr/>
          <p:nvPr/>
        </p:nvSpPr>
        <p:spPr>
          <a:xfrm>
            <a:off x="780898" y="4112057"/>
            <a:ext cx="57607" cy="923544"/>
          </a:xfrm>
          <a:prstGeom prst="roundRect">
            <a:avLst>
              <a:gd fmla="val 392736" name="adj"/>
            </a:avLst>
          </a:prstGeom>
          <a:solidFill>
            <a:srgbClr val="7A8F7E"/>
          </a:solidFill>
          <a:ln cap="flat" cmpd="sng" w="12700">
            <a:solidFill>
              <a:srgbClr val="7A8F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859" name="Google Shape;859;p22"/>
          <p:cNvPicPr preferRelativeResize="0"/>
          <p:nvPr/>
        </p:nvPicPr>
        <p:blipFill rotWithShape="1">
          <a:blip r:embed="rId14">
            <a:alphaModFix/>
          </a:blip>
          <a:srcRect b="0" l="-606" r="-606" t="0"/>
          <a:stretch/>
        </p:blipFill>
        <p:spPr>
          <a:xfrm>
            <a:off x="1175918" y="4450385"/>
            <a:ext cx="219456" cy="247802"/>
          </a:xfrm>
          <a:prstGeom prst="rect">
            <a:avLst/>
          </a:prstGeom>
          <a:noFill/>
          <a:ln>
            <a:noFill/>
          </a:ln>
        </p:spPr>
      </p:pic>
      <p:sp>
        <p:nvSpPr>
          <p:cNvPr id="860" name="Google Shape;860;p22"/>
          <p:cNvSpPr txBox="1"/>
          <p:nvPr/>
        </p:nvSpPr>
        <p:spPr>
          <a:xfrm>
            <a:off x="1686154" y="4302252"/>
            <a:ext cx="4934102" cy="54315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A8F7E"/>
              </a:buClr>
              <a:buSzPts val="1400"/>
              <a:buFont typeface="Montserrat"/>
              <a:buNone/>
            </a:pPr>
            <a:r>
              <a:rPr b="1" i="0" lang="en-US" sz="1400" u="none" cap="none" strike="noStrike">
                <a:solidFill>
                  <a:srgbClr val="7A8F7E"/>
                </a:solidFill>
                <a:latin typeface="Montserrat"/>
                <a:ea typeface="Montserrat"/>
                <a:cs typeface="Montserrat"/>
                <a:sym typeface="Montserrat"/>
              </a:rPr>
              <a:t>comportamento desafiador</a:t>
            </a:r>
            <a:r>
              <a:rPr b="0" i="0" lang="en-US" sz="14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 - Discute com adultos, desafia regras, recusa obedecer 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1" name="Google Shape;861;p22"/>
          <p:cNvSpPr/>
          <p:nvPr/>
        </p:nvSpPr>
        <p:spPr>
          <a:xfrm>
            <a:off x="780898" y="5356555"/>
            <a:ext cx="6077102" cy="676656"/>
          </a:xfrm>
          <a:prstGeom prst="roundRect">
            <a:avLst>
              <a:gd fmla="val 45679" name="adj"/>
            </a:avLst>
          </a:prstGeom>
          <a:solidFill>
            <a:srgbClr val="7A8F7E">
              <a:alpha val="10196"/>
            </a:srgbClr>
          </a:solidFill>
          <a:ln cap="flat" cmpd="sng" w="25400">
            <a:solidFill>
              <a:srgbClr val="7A8F7E">
                <a:alpha val="25098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862" name="Google Shape;862;p22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037844" y="5569610"/>
            <a:ext cx="247802" cy="247802"/>
          </a:xfrm>
          <a:prstGeom prst="rect">
            <a:avLst/>
          </a:prstGeom>
          <a:noFill/>
          <a:ln>
            <a:noFill/>
          </a:ln>
        </p:spPr>
      </p:pic>
      <p:sp>
        <p:nvSpPr>
          <p:cNvPr id="863" name="Google Shape;863;p22"/>
          <p:cNvSpPr txBox="1"/>
          <p:nvPr/>
        </p:nvSpPr>
        <p:spPr>
          <a:xfrm>
            <a:off x="1429207" y="5566867"/>
            <a:ext cx="5667451" cy="25786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400"/>
              <a:buFont typeface="Montserrat"/>
              <a:buNone/>
            </a:pPr>
            <a:r>
              <a:rPr b="1" i="0" lang="en-US" sz="14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Não é maldade.</a:t>
            </a:r>
            <a:r>
              <a:rPr b="0" i="0" lang="en-US" sz="14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 É dificuldade de regulação emocional.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864" name="Google Shape;864;p22"/>
          <p:cNvPicPr preferRelativeResize="0"/>
          <p:nvPr/>
        </p:nvPicPr>
        <p:blipFill rotWithShape="1">
          <a:blip r:embed="rId16">
            <a:alphaModFix/>
          </a:blip>
          <a:srcRect b="0" l="-200" r="-200" t="0"/>
          <a:stretch/>
        </p:blipFill>
        <p:spPr>
          <a:xfrm>
            <a:off x="0" y="0"/>
            <a:ext cx="12191695" cy="758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865" name="Google Shape;865;p22"/>
          <p:cNvPicPr preferRelativeResize="0"/>
          <p:nvPr/>
        </p:nvPicPr>
        <p:blipFill rotWithShape="1">
          <a:blip r:embed="rId17">
            <a:alphaModFix amt="90000"/>
          </a:blip>
          <a:srcRect b="0" l="0" r="0" t="0"/>
          <a:stretch/>
        </p:blipFill>
        <p:spPr>
          <a:xfrm>
            <a:off x="10763402" y="6124651"/>
            <a:ext cx="952805" cy="5431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23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1E8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872" name="Google Shape;872;p23"/>
          <p:cNvPicPr preferRelativeResize="0"/>
          <p:nvPr/>
        </p:nvPicPr>
        <p:blipFill rotWithShape="1">
          <a:blip r:embed="rId3">
            <a:alphaModFix/>
          </a:blip>
          <a:srcRect b="-1" l="0" r="0" t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873" name="Google Shape;873;p23"/>
          <p:cNvPicPr preferRelativeResize="0"/>
          <p:nvPr/>
        </p:nvPicPr>
        <p:blipFill rotWithShape="1">
          <a:blip r:embed="rId4">
            <a:alphaModFix amt="3000"/>
          </a:blip>
          <a:srcRect b="0" l="0" r="0" t="0"/>
          <a:stretch/>
        </p:blipFill>
        <p:spPr>
          <a:xfrm>
            <a:off x="4190695" y="1524305"/>
            <a:ext cx="485546" cy="181051"/>
          </a:xfrm>
          <a:prstGeom prst="rect">
            <a:avLst/>
          </a:prstGeom>
          <a:noFill/>
          <a:ln>
            <a:noFill/>
          </a:ln>
        </p:spPr>
      </p:pic>
      <p:sp>
        <p:nvSpPr>
          <p:cNvPr id="874" name="Google Shape;874;p23"/>
          <p:cNvSpPr/>
          <p:nvPr/>
        </p:nvSpPr>
        <p:spPr>
          <a:xfrm>
            <a:off x="476402" y="1343254"/>
            <a:ext cx="11239805" cy="19202"/>
          </a:xfrm>
          <a:prstGeom prst="rect">
            <a:avLst/>
          </a:prstGeom>
          <a:solidFill>
            <a:srgbClr val="7A8F7E"/>
          </a:solidFill>
          <a:ln cap="flat" cmpd="sng" w="12700">
            <a:solidFill>
              <a:srgbClr val="7A8F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5" name="Google Shape;875;p23"/>
          <p:cNvSpPr txBox="1"/>
          <p:nvPr/>
        </p:nvSpPr>
        <p:spPr>
          <a:xfrm>
            <a:off x="476402" y="428854"/>
            <a:ext cx="5562295" cy="448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A8F7E"/>
              </a:buClr>
              <a:buSzPts val="2800"/>
              <a:buFont typeface="Merriweather"/>
              <a:buNone/>
            </a:pPr>
            <a:r>
              <a:rPr b="1" i="0" lang="en-US" sz="2800" u="none" cap="none" strike="noStrike">
                <a:solidFill>
                  <a:srgbClr val="7A8F7E"/>
                </a:solidFill>
                <a:latin typeface="Merriweather"/>
                <a:ea typeface="Merriweather"/>
                <a:cs typeface="Merriweather"/>
                <a:sym typeface="Merriweather"/>
              </a:rPr>
              <a:t>POD</a:t>
            </a:r>
            <a:r>
              <a:rPr b="1" i="0" lang="en-US" sz="2800" u="none" cap="none" strike="noStrike">
                <a:solidFill>
                  <a:srgbClr val="2C3E2D"/>
                </a:solidFill>
                <a:latin typeface="Merriweather"/>
                <a:ea typeface="Merriweather"/>
                <a:cs typeface="Merriweather"/>
                <a:sym typeface="Merriweather"/>
              </a:rPr>
              <a:t> — DSM-5 (CRITÉRIOS) 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6" name="Google Shape;876;p23"/>
          <p:cNvSpPr txBox="1"/>
          <p:nvPr/>
        </p:nvSpPr>
        <p:spPr>
          <a:xfrm>
            <a:off x="476402" y="923544"/>
            <a:ext cx="5162702" cy="2770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1800"/>
              <a:buFont typeface="Montserrat"/>
              <a:buNone/>
            </a:pPr>
            <a:r>
              <a:rPr b="0" i="0" lang="en-US" sz="18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Pelo menos 4 sintomas por 6 meses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877" name="Google Shape;877;p23"/>
          <p:cNvPicPr preferRelativeResize="0"/>
          <p:nvPr/>
        </p:nvPicPr>
        <p:blipFill rotWithShape="1">
          <a:blip r:embed="rId5">
            <a:alphaModFix/>
          </a:blip>
          <a:srcRect b="0" l="-4" r="-4" t="0"/>
          <a:stretch/>
        </p:blipFill>
        <p:spPr>
          <a:xfrm>
            <a:off x="476402" y="1695298"/>
            <a:ext cx="11239805" cy="4876495"/>
          </a:xfrm>
          <a:prstGeom prst="rect">
            <a:avLst/>
          </a:prstGeom>
          <a:noFill/>
          <a:ln>
            <a:noFill/>
          </a:ln>
        </p:spPr>
      </p:pic>
      <p:sp>
        <p:nvSpPr>
          <p:cNvPr id="878" name="Google Shape;878;p23"/>
          <p:cNvSpPr/>
          <p:nvPr/>
        </p:nvSpPr>
        <p:spPr>
          <a:xfrm>
            <a:off x="875995" y="3000146"/>
            <a:ext cx="10439705" cy="19202"/>
          </a:xfrm>
          <a:prstGeom prst="rect">
            <a:avLst/>
          </a:prstGeom>
          <a:solidFill>
            <a:srgbClr val="7A8F7E">
              <a:alpha val="10196"/>
            </a:srgbClr>
          </a:solidFill>
          <a:ln cap="flat" cmpd="sng" w="12700">
            <a:solidFill>
              <a:srgbClr val="7A8F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879" name="Google Shape;879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75995" y="2095805"/>
            <a:ext cx="666598" cy="6665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880" name="Google Shape;880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57046" y="2276856"/>
            <a:ext cx="304495" cy="304495"/>
          </a:xfrm>
          <a:prstGeom prst="rect">
            <a:avLst/>
          </a:prstGeom>
          <a:noFill/>
          <a:ln>
            <a:noFill/>
          </a:ln>
        </p:spPr>
      </p:pic>
      <p:sp>
        <p:nvSpPr>
          <p:cNvPr id="881" name="Google Shape;881;p23"/>
          <p:cNvSpPr txBox="1"/>
          <p:nvPr/>
        </p:nvSpPr>
        <p:spPr>
          <a:xfrm>
            <a:off x="1781251" y="2100377"/>
            <a:ext cx="3439058" cy="372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2400"/>
              <a:buFont typeface="Montserrat"/>
              <a:buNone/>
            </a:pPr>
            <a:r>
              <a:rPr b="1" i="0" lang="en-US" sz="24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Humor irritável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2" name="Google Shape;882;p23"/>
          <p:cNvSpPr txBox="1"/>
          <p:nvPr/>
        </p:nvSpPr>
        <p:spPr>
          <a:xfrm>
            <a:off x="1781251" y="2529230"/>
            <a:ext cx="3886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1500"/>
              <a:buFont typeface="Montserrat"/>
              <a:buNone/>
            </a:pPr>
            <a:r>
              <a:rPr b="0" i="0" lang="en-US" sz="15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Pelo menos 4 sintomas por 6 meses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3" name="Google Shape;883;p23"/>
          <p:cNvSpPr/>
          <p:nvPr/>
        </p:nvSpPr>
        <p:spPr>
          <a:xfrm>
            <a:off x="875995" y="3400654"/>
            <a:ext cx="10439705" cy="657454"/>
          </a:xfrm>
          <a:prstGeom prst="roundRect">
            <a:avLst>
              <a:gd fmla="val 48376" name="adj"/>
            </a:avLst>
          </a:prstGeom>
          <a:solidFill>
            <a:srgbClr val="7A8F7E">
              <a:alpha val="509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4" name="Google Shape;884;p23"/>
          <p:cNvSpPr/>
          <p:nvPr/>
        </p:nvSpPr>
        <p:spPr>
          <a:xfrm>
            <a:off x="875995" y="3400654"/>
            <a:ext cx="75895" cy="657454"/>
          </a:xfrm>
          <a:prstGeom prst="roundRect">
            <a:avLst>
              <a:gd fmla="val 419069" name="adj"/>
            </a:avLst>
          </a:prstGeom>
          <a:solidFill>
            <a:srgbClr val="7A8F7E"/>
          </a:solidFill>
          <a:ln cap="flat" cmpd="sng" w="12700">
            <a:solidFill>
              <a:srgbClr val="7A8F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5" name="Google Shape;885;p23"/>
          <p:cNvSpPr txBox="1"/>
          <p:nvPr/>
        </p:nvSpPr>
        <p:spPr>
          <a:xfrm>
            <a:off x="1666951" y="3600907"/>
            <a:ext cx="9411005" cy="25786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600"/>
              <a:buFont typeface="Montserrat"/>
              <a:buNone/>
            </a:pPr>
            <a:r>
              <a:rPr b="1" i="0" lang="en-US" sz="16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Perde a calma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6" name="Google Shape;886;p23"/>
          <p:cNvSpPr/>
          <p:nvPr/>
        </p:nvSpPr>
        <p:spPr>
          <a:xfrm>
            <a:off x="875995" y="4248302"/>
            <a:ext cx="10439705" cy="657454"/>
          </a:xfrm>
          <a:prstGeom prst="roundRect">
            <a:avLst>
              <a:gd fmla="val 48376" name="adj"/>
            </a:avLst>
          </a:prstGeom>
          <a:solidFill>
            <a:srgbClr val="7A8F7E">
              <a:alpha val="509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7" name="Google Shape;887;p23"/>
          <p:cNvSpPr/>
          <p:nvPr/>
        </p:nvSpPr>
        <p:spPr>
          <a:xfrm>
            <a:off x="875995" y="4248302"/>
            <a:ext cx="75895" cy="657454"/>
          </a:xfrm>
          <a:prstGeom prst="roundRect">
            <a:avLst>
              <a:gd fmla="val 419069" name="adj"/>
            </a:avLst>
          </a:prstGeom>
          <a:solidFill>
            <a:srgbClr val="7A8F7E"/>
          </a:solidFill>
          <a:ln cap="flat" cmpd="sng" w="12700">
            <a:solidFill>
              <a:srgbClr val="7A8F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8" name="Google Shape;888;p23"/>
          <p:cNvSpPr txBox="1"/>
          <p:nvPr/>
        </p:nvSpPr>
        <p:spPr>
          <a:xfrm>
            <a:off x="1666951" y="4448556"/>
            <a:ext cx="9411005" cy="25786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600"/>
              <a:buFont typeface="Montserrat"/>
              <a:buNone/>
            </a:pPr>
            <a:r>
              <a:rPr b="1" i="0" lang="en-US" sz="16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Facilmente irritado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9" name="Google Shape;889;p23"/>
          <p:cNvSpPr/>
          <p:nvPr/>
        </p:nvSpPr>
        <p:spPr>
          <a:xfrm>
            <a:off x="875995" y="5095951"/>
            <a:ext cx="10439705" cy="657454"/>
          </a:xfrm>
          <a:prstGeom prst="roundRect">
            <a:avLst>
              <a:gd fmla="val 48376" name="adj"/>
            </a:avLst>
          </a:prstGeom>
          <a:solidFill>
            <a:srgbClr val="7A8F7E">
              <a:alpha val="509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0" name="Google Shape;890;p23"/>
          <p:cNvSpPr/>
          <p:nvPr/>
        </p:nvSpPr>
        <p:spPr>
          <a:xfrm>
            <a:off x="875995" y="5095951"/>
            <a:ext cx="75895" cy="657454"/>
          </a:xfrm>
          <a:prstGeom prst="roundRect">
            <a:avLst>
              <a:gd fmla="val 419069" name="adj"/>
            </a:avLst>
          </a:prstGeom>
          <a:solidFill>
            <a:srgbClr val="7A8F7E"/>
          </a:solidFill>
          <a:ln cap="flat" cmpd="sng" w="12700">
            <a:solidFill>
              <a:srgbClr val="7A8F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1" name="Google Shape;891;p23"/>
          <p:cNvSpPr txBox="1"/>
          <p:nvPr/>
        </p:nvSpPr>
        <p:spPr>
          <a:xfrm>
            <a:off x="1666951" y="5296205"/>
            <a:ext cx="9411005" cy="25786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600"/>
              <a:buFont typeface="Montserrat"/>
              <a:buNone/>
            </a:pPr>
            <a:r>
              <a:rPr b="1" i="0" lang="en-US" sz="16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Frequentemente zangado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892" name="Google Shape;892;p23"/>
          <p:cNvPicPr preferRelativeResize="0"/>
          <p:nvPr/>
        </p:nvPicPr>
        <p:blipFill rotWithShape="1">
          <a:blip r:embed="rId8">
            <a:alphaModFix/>
          </a:blip>
          <a:srcRect b="0" l="-1" r="-1" t="0"/>
          <a:stretch/>
        </p:blipFill>
        <p:spPr>
          <a:xfrm>
            <a:off x="875995" y="6133795"/>
            <a:ext cx="1043970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893" name="Google Shape;893;p2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133856" y="6362395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894" name="Google Shape;894;p23"/>
          <p:cNvSpPr txBox="1"/>
          <p:nvPr/>
        </p:nvSpPr>
        <p:spPr>
          <a:xfrm>
            <a:off x="1505102" y="6344107"/>
            <a:ext cx="4956962" cy="26700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A8F7E"/>
              </a:buClr>
              <a:buSzPts val="1500"/>
              <a:buFont typeface="Montserrat"/>
              <a:buNone/>
            </a:pPr>
            <a:r>
              <a:rPr b="1" i="0" lang="en-US" sz="1500" u="none" cap="none" strike="noStrike">
                <a:solidFill>
                  <a:srgbClr val="7A8F7E"/>
                </a:solidFill>
                <a:latin typeface="Montserrat"/>
                <a:ea typeface="Montserrat"/>
                <a:cs typeface="Montserrat"/>
                <a:sym typeface="Montserrat"/>
              </a:rPr>
              <a:t>Existe uma emoção desorganizada por trás.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895" name="Google Shape;895;p23"/>
          <p:cNvPicPr preferRelativeResize="0"/>
          <p:nvPr/>
        </p:nvPicPr>
        <p:blipFill rotWithShape="1">
          <a:blip r:embed="rId10">
            <a:alphaModFix/>
          </a:blip>
          <a:srcRect b="0" l="-57" r="-57" t="0"/>
          <a:stretch/>
        </p:blipFill>
        <p:spPr>
          <a:xfrm>
            <a:off x="1233526" y="3610051"/>
            <a:ext cx="200254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896" name="Google Shape;896;p23"/>
          <p:cNvPicPr preferRelativeResize="0"/>
          <p:nvPr/>
        </p:nvPicPr>
        <p:blipFill rotWithShape="1">
          <a:blip r:embed="rId11">
            <a:alphaModFix/>
          </a:blip>
          <a:srcRect b="0" l="-57" r="-57" t="0"/>
          <a:stretch/>
        </p:blipFill>
        <p:spPr>
          <a:xfrm>
            <a:off x="1233526" y="4457700"/>
            <a:ext cx="200254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897" name="Google Shape;897;p2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218895" y="5305349"/>
            <a:ext cx="2286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898" name="Google Shape;898;p23"/>
          <p:cNvPicPr preferRelativeResize="0"/>
          <p:nvPr/>
        </p:nvPicPr>
        <p:blipFill rotWithShape="1">
          <a:blip r:embed="rId13">
            <a:alphaModFix amt="90000"/>
          </a:blip>
          <a:srcRect b="0" l="0" r="0" t="0"/>
          <a:stretch/>
        </p:blipFill>
        <p:spPr>
          <a:xfrm>
            <a:off x="10164470" y="6439205"/>
            <a:ext cx="1647749" cy="181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24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1E8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905" name="Google Shape;905;p24"/>
          <p:cNvPicPr preferRelativeResize="0"/>
          <p:nvPr/>
        </p:nvPicPr>
        <p:blipFill rotWithShape="1">
          <a:blip r:embed="rId3">
            <a:alphaModFix/>
          </a:blip>
          <a:srcRect b="-1" l="0" r="0" t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906" name="Google Shape;906;p24"/>
          <p:cNvPicPr preferRelativeResize="0"/>
          <p:nvPr/>
        </p:nvPicPr>
        <p:blipFill rotWithShape="1">
          <a:blip r:embed="rId4">
            <a:alphaModFix amt="3000"/>
          </a:blip>
          <a:srcRect b="0" l="0" r="0" t="0"/>
          <a:stretch/>
        </p:blipFill>
        <p:spPr>
          <a:xfrm>
            <a:off x="4190695" y="1524305"/>
            <a:ext cx="485546" cy="181051"/>
          </a:xfrm>
          <a:prstGeom prst="rect">
            <a:avLst/>
          </a:prstGeom>
          <a:noFill/>
          <a:ln>
            <a:noFill/>
          </a:ln>
        </p:spPr>
      </p:pic>
      <p:sp>
        <p:nvSpPr>
          <p:cNvPr id="907" name="Google Shape;907;p24"/>
          <p:cNvSpPr/>
          <p:nvPr/>
        </p:nvSpPr>
        <p:spPr>
          <a:xfrm>
            <a:off x="10287000" y="-952805"/>
            <a:ext cx="2857500" cy="2857500"/>
          </a:xfrm>
          <a:prstGeom prst="ellipse">
            <a:avLst/>
          </a:prstGeom>
          <a:solidFill>
            <a:srgbClr val="7A8F7E">
              <a:alpha val="5882"/>
            </a:srgbClr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8" name="Google Shape;908;p24"/>
          <p:cNvSpPr/>
          <p:nvPr/>
        </p:nvSpPr>
        <p:spPr>
          <a:xfrm>
            <a:off x="571500" y="1190549"/>
            <a:ext cx="11048695" cy="19202"/>
          </a:xfrm>
          <a:prstGeom prst="rect">
            <a:avLst/>
          </a:prstGeom>
          <a:solidFill>
            <a:srgbClr val="7A8F7E"/>
          </a:solidFill>
          <a:ln cap="flat" cmpd="sng" w="12700">
            <a:solidFill>
              <a:srgbClr val="7A8F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9" name="Google Shape;909;p24"/>
          <p:cNvSpPr txBox="1"/>
          <p:nvPr/>
        </p:nvSpPr>
        <p:spPr>
          <a:xfrm>
            <a:off x="571500" y="381305"/>
            <a:ext cx="6178601" cy="42885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A8F7E"/>
              </a:buClr>
              <a:buSzPts val="2700"/>
              <a:buFont typeface="Merriweather"/>
              <a:buNone/>
            </a:pPr>
            <a:r>
              <a:rPr b="1" i="0" lang="en-US" sz="2700" u="none" cap="none" strike="noStrike">
                <a:solidFill>
                  <a:srgbClr val="7A8F7E"/>
                </a:solidFill>
                <a:latin typeface="Merriweather"/>
                <a:ea typeface="Merriweather"/>
                <a:cs typeface="Merriweather"/>
                <a:sym typeface="Merriweather"/>
              </a:rPr>
              <a:t>POD</a:t>
            </a:r>
            <a:r>
              <a:rPr b="1" i="0" lang="en-US" sz="2700" u="none" cap="none" strike="noStrike">
                <a:solidFill>
                  <a:srgbClr val="2C3E2D"/>
                </a:solidFill>
                <a:latin typeface="Merriweather"/>
                <a:ea typeface="Merriweather"/>
                <a:cs typeface="Merriweather"/>
                <a:sym typeface="Merriweather"/>
              </a:rPr>
              <a:t> — DSM-5 (Comportamento) </a:t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0" name="Google Shape;910;p24"/>
          <p:cNvSpPr txBox="1"/>
          <p:nvPr/>
        </p:nvSpPr>
        <p:spPr>
          <a:xfrm>
            <a:off x="571500" y="847649"/>
            <a:ext cx="5800954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1500"/>
              <a:buFont typeface="Montserrat"/>
              <a:buNone/>
            </a:pPr>
            <a:r>
              <a:rPr b="0" i="0" lang="en-US" sz="15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Comportamento desafiador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911" name="Google Shape;911;p24"/>
          <p:cNvPicPr preferRelativeResize="0"/>
          <p:nvPr/>
        </p:nvPicPr>
        <p:blipFill rotWithShape="1">
          <a:blip r:embed="rId5">
            <a:alphaModFix/>
          </a:blip>
          <a:srcRect b="-1" l="0" r="0" t="-1"/>
          <a:stretch/>
        </p:blipFill>
        <p:spPr>
          <a:xfrm>
            <a:off x="571500" y="1447495"/>
            <a:ext cx="11048695" cy="5282489"/>
          </a:xfrm>
          <a:prstGeom prst="rect">
            <a:avLst/>
          </a:prstGeom>
          <a:noFill/>
          <a:ln>
            <a:noFill/>
          </a:ln>
        </p:spPr>
      </p:pic>
      <p:sp>
        <p:nvSpPr>
          <p:cNvPr id="912" name="Google Shape;912;p24"/>
          <p:cNvSpPr/>
          <p:nvPr/>
        </p:nvSpPr>
        <p:spPr>
          <a:xfrm>
            <a:off x="1067105" y="2410358"/>
            <a:ext cx="10058400" cy="19202"/>
          </a:xfrm>
          <a:prstGeom prst="rect">
            <a:avLst/>
          </a:prstGeom>
          <a:solidFill>
            <a:srgbClr val="7A8F7E">
              <a:alpha val="10196"/>
            </a:srgbClr>
          </a:solidFill>
          <a:ln cap="flat" cmpd="sng" w="12700">
            <a:solidFill>
              <a:srgbClr val="7A8F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913" name="Google Shape;913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67105" y="1752905"/>
            <a:ext cx="514807" cy="5148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914" name="Google Shape;914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09751" y="1895551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915" name="Google Shape;915;p24"/>
          <p:cNvSpPr txBox="1"/>
          <p:nvPr/>
        </p:nvSpPr>
        <p:spPr>
          <a:xfrm>
            <a:off x="1772107" y="1828800"/>
            <a:ext cx="4082796" cy="324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2100"/>
              <a:buFont typeface="Montserrat"/>
              <a:buNone/>
            </a:pPr>
            <a:r>
              <a:rPr b="1" i="0" lang="en-US" sz="21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Comportamento desafiador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6" name="Google Shape;916;p24"/>
          <p:cNvSpPr/>
          <p:nvPr/>
        </p:nvSpPr>
        <p:spPr>
          <a:xfrm>
            <a:off x="1067105" y="2667305"/>
            <a:ext cx="10058400" cy="495605"/>
          </a:xfrm>
          <a:prstGeom prst="roundRect">
            <a:avLst>
              <a:gd fmla="val 85155" name="adj"/>
            </a:avLst>
          </a:prstGeom>
          <a:solidFill>
            <a:srgbClr val="7A8F7E">
              <a:alpha val="509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7" name="Google Shape;917;p24"/>
          <p:cNvSpPr/>
          <p:nvPr/>
        </p:nvSpPr>
        <p:spPr>
          <a:xfrm>
            <a:off x="1067105" y="2667305"/>
            <a:ext cx="57607" cy="495605"/>
          </a:xfrm>
          <a:prstGeom prst="roundRect">
            <a:avLst>
              <a:gd fmla="val 732603" name="adj"/>
            </a:avLst>
          </a:prstGeom>
          <a:solidFill>
            <a:srgbClr val="7A8F7E"/>
          </a:solidFill>
          <a:ln cap="flat" cmpd="sng" w="12700">
            <a:solidFill>
              <a:srgbClr val="7A8F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8" name="Google Shape;918;p24"/>
          <p:cNvSpPr txBox="1"/>
          <p:nvPr/>
        </p:nvSpPr>
        <p:spPr>
          <a:xfrm>
            <a:off x="1828800" y="2805379"/>
            <a:ext cx="2210105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400"/>
              <a:buFont typeface="Montserrat"/>
              <a:buNone/>
            </a:pPr>
            <a:r>
              <a:rPr b="1" i="0" lang="en-US" sz="14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Discute com adultos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9" name="Google Shape;919;p24"/>
          <p:cNvSpPr/>
          <p:nvPr/>
        </p:nvSpPr>
        <p:spPr>
          <a:xfrm>
            <a:off x="1067105" y="3276295"/>
            <a:ext cx="10058400" cy="495605"/>
          </a:xfrm>
          <a:prstGeom prst="roundRect">
            <a:avLst>
              <a:gd fmla="val 85155" name="adj"/>
            </a:avLst>
          </a:prstGeom>
          <a:solidFill>
            <a:srgbClr val="7A8F7E">
              <a:alpha val="509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0" name="Google Shape;920;p24"/>
          <p:cNvSpPr/>
          <p:nvPr/>
        </p:nvSpPr>
        <p:spPr>
          <a:xfrm>
            <a:off x="1067105" y="3276295"/>
            <a:ext cx="57607" cy="495605"/>
          </a:xfrm>
          <a:prstGeom prst="roundRect">
            <a:avLst>
              <a:gd fmla="val 732603" name="adj"/>
            </a:avLst>
          </a:prstGeom>
          <a:solidFill>
            <a:srgbClr val="7A8F7E"/>
          </a:solidFill>
          <a:ln cap="flat" cmpd="sng" w="12700">
            <a:solidFill>
              <a:srgbClr val="7A8F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1" name="Google Shape;921;p24"/>
          <p:cNvSpPr txBox="1"/>
          <p:nvPr/>
        </p:nvSpPr>
        <p:spPr>
          <a:xfrm>
            <a:off x="1828800" y="3414370"/>
            <a:ext cx="1621231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400"/>
              <a:buFont typeface="Montserrat"/>
              <a:buNone/>
            </a:pPr>
            <a:r>
              <a:rPr b="1" i="0" lang="en-US" sz="14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Desafia regras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2" name="Google Shape;922;p24"/>
          <p:cNvSpPr/>
          <p:nvPr/>
        </p:nvSpPr>
        <p:spPr>
          <a:xfrm>
            <a:off x="1067105" y="3886200"/>
            <a:ext cx="10058400" cy="495605"/>
          </a:xfrm>
          <a:prstGeom prst="roundRect">
            <a:avLst>
              <a:gd fmla="val 85155" name="adj"/>
            </a:avLst>
          </a:prstGeom>
          <a:solidFill>
            <a:srgbClr val="7A8F7E">
              <a:alpha val="509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3" name="Google Shape;923;p24"/>
          <p:cNvSpPr/>
          <p:nvPr/>
        </p:nvSpPr>
        <p:spPr>
          <a:xfrm>
            <a:off x="1067105" y="3886200"/>
            <a:ext cx="57607" cy="495605"/>
          </a:xfrm>
          <a:prstGeom prst="roundRect">
            <a:avLst>
              <a:gd fmla="val 732603" name="adj"/>
            </a:avLst>
          </a:prstGeom>
          <a:solidFill>
            <a:srgbClr val="7A8F7E"/>
          </a:solidFill>
          <a:ln cap="flat" cmpd="sng" w="12700">
            <a:solidFill>
              <a:srgbClr val="7A8F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4" name="Google Shape;924;p24"/>
          <p:cNvSpPr txBox="1"/>
          <p:nvPr/>
        </p:nvSpPr>
        <p:spPr>
          <a:xfrm>
            <a:off x="1828800" y="4024274"/>
            <a:ext cx="1749247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400"/>
              <a:buFont typeface="Montserrat"/>
              <a:buNone/>
            </a:pPr>
            <a:r>
              <a:rPr b="1" i="0" lang="en-US" sz="14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Recusa obedecer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5" name="Google Shape;925;p24"/>
          <p:cNvSpPr/>
          <p:nvPr/>
        </p:nvSpPr>
        <p:spPr>
          <a:xfrm>
            <a:off x="1067105" y="4496105"/>
            <a:ext cx="10058400" cy="495605"/>
          </a:xfrm>
          <a:prstGeom prst="roundRect">
            <a:avLst>
              <a:gd fmla="val 85155" name="adj"/>
            </a:avLst>
          </a:prstGeom>
          <a:solidFill>
            <a:srgbClr val="7A8F7E">
              <a:alpha val="509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6" name="Google Shape;926;p24"/>
          <p:cNvSpPr/>
          <p:nvPr/>
        </p:nvSpPr>
        <p:spPr>
          <a:xfrm>
            <a:off x="1067105" y="4496105"/>
            <a:ext cx="57607" cy="495605"/>
          </a:xfrm>
          <a:prstGeom prst="roundRect">
            <a:avLst>
              <a:gd fmla="val 732603" name="adj"/>
            </a:avLst>
          </a:prstGeom>
          <a:solidFill>
            <a:srgbClr val="7A8F7E"/>
          </a:solidFill>
          <a:ln cap="flat" cmpd="sng" w="12700">
            <a:solidFill>
              <a:srgbClr val="7A8F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7" name="Google Shape;927;p24"/>
          <p:cNvSpPr txBox="1"/>
          <p:nvPr/>
        </p:nvSpPr>
        <p:spPr>
          <a:xfrm>
            <a:off x="1828800" y="4634179"/>
            <a:ext cx="1742846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400"/>
              <a:buFont typeface="Montserrat"/>
              <a:buNone/>
            </a:pPr>
            <a:r>
              <a:rPr b="1" i="0" lang="en-US" sz="14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Culpa os outros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8" name="Google Shape;928;p24"/>
          <p:cNvSpPr/>
          <p:nvPr/>
        </p:nvSpPr>
        <p:spPr>
          <a:xfrm>
            <a:off x="1067105" y="5105095"/>
            <a:ext cx="10058400" cy="495605"/>
          </a:xfrm>
          <a:prstGeom prst="roundRect">
            <a:avLst>
              <a:gd fmla="val 85155" name="adj"/>
            </a:avLst>
          </a:prstGeom>
          <a:solidFill>
            <a:srgbClr val="7A8F7E">
              <a:alpha val="509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9" name="Google Shape;929;p24"/>
          <p:cNvSpPr/>
          <p:nvPr/>
        </p:nvSpPr>
        <p:spPr>
          <a:xfrm>
            <a:off x="1067105" y="5105095"/>
            <a:ext cx="57607" cy="495605"/>
          </a:xfrm>
          <a:prstGeom prst="roundRect">
            <a:avLst>
              <a:gd fmla="val 732603" name="adj"/>
            </a:avLst>
          </a:prstGeom>
          <a:solidFill>
            <a:srgbClr val="7A8F7E"/>
          </a:solidFill>
          <a:ln cap="flat" cmpd="sng" w="12700">
            <a:solidFill>
              <a:srgbClr val="7A8F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0" name="Google Shape;930;p24"/>
          <p:cNvSpPr txBox="1"/>
          <p:nvPr/>
        </p:nvSpPr>
        <p:spPr>
          <a:xfrm>
            <a:off x="1828800" y="5243170"/>
            <a:ext cx="2681935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400"/>
              <a:buFont typeface="Montserrat"/>
              <a:buNone/>
            </a:pPr>
            <a:r>
              <a:rPr b="1" i="0" lang="en-US" sz="14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Comportamento vingativo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931" name="Google Shape;931;p24"/>
          <p:cNvPicPr preferRelativeResize="0"/>
          <p:nvPr/>
        </p:nvPicPr>
        <p:blipFill rotWithShape="1">
          <a:blip r:embed="rId8">
            <a:alphaModFix/>
          </a:blip>
          <a:srcRect b="-23" l="0" r="0" t="-23"/>
          <a:stretch/>
        </p:blipFill>
        <p:spPr>
          <a:xfrm>
            <a:off x="1067105" y="5790895"/>
            <a:ext cx="10058400" cy="634594"/>
          </a:xfrm>
          <a:prstGeom prst="rect">
            <a:avLst/>
          </a:prstGeom>
          <a:noFill/>
          <a:ln>
            <a:noFill/>
          </a:ln>
        </p:spPr>
      </p:pic>
      <p:sp>
        <p:nvSpPr>
          <p:cNvPr id="932" name="Google Shape;932;p24"/>
          <p:cNvSpPr txBox="1"/>
          <p:nvPr/>
        </p:nvSpPr>
        <p:spPr>
          <a:xfrm>
            <a:off x="1647749" y="5982005"/>
            <a:ext cx="9191549" cy="25786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A8F7E"/>
              </a:buClr>
              <a:buSzPts val="1400"/>
              <a:buFont typeface="Montserrat"/>
              <a:buNone/>
            </a:pPr>
            <a:r>
              <a:rPr b="1" i="0" lang="en-US" sz="1400" u="none" cap="none" strike="noStrike">
                <a:solidFill>
                  <a:srgbClr val="7A8F7E"/>
                </a:solidFill>
                <a:latin typeface="Montserrat"/>
                <a:ea typeface="Montserrat"/>
                <a:cs typeface="Montserrat"/>
                <a:sym typeface="Montserrat"/>
              </a:rPr>
              <a:t>Não é manipulação consciente.</a:t>
            </a:r>
            <a:r>
              <a:rPr b="0" i="0" lang="en-US" sz="14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 É </a:t>
            </a:r>
            <a:r>
              <a:rPr b="1" i="0" lang="en-US" sz="1400" u="none" cap="none" strike="noStrike">
                <a:solidFill>
                  <a:srgbClr val="7A8F7E"/>
                </a:solidFill>
                <a:latin typeface="Montserrat"/>
                <a:ea typeface="Montserrat"/>
                <a:cs typeface="Montserrat"/>
                <a:sym typeface="Montserrat"/>
              </a:rPr>
              <a:t>falta de controle interno</a:t>
            </a:r>
            <a:r>
              <a:rPr b="0" i="0" lang="en-US" sz="14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933" name="Google Shape;933;p2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376172" y="2814523"/>
            <a:ext cx="237744" cy="1901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934" name="Google Shape;934;p2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399946" y="3424428"/>
            <a:ext cx="190195" cy="1901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935" name="Google Shape;935;p2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399946" y="4033418"/>
            <a:ext cx="190195" cy="1901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936" name="Google Shape;936;p2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376172" y="4643323"/>
            <a:ext cx="237744" cy="1901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937" name="Google Shape;937;p2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399946" y="5253228"/>
            <a:ext cx="190195" cy="1901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938" name="Google Shape;938;p2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352398" y="6003950"/>
            <a:ext cx="181051" cy="1810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939" name="Google Shape;939;p24"/>
          <p:cNvPicPr preferRelativeResize="0"/>
          <p:nvPr/>
        </p:nvPicPr>
        <p:blipFill rotWithShape="1">
          <a:blip r:embed="rId15">
            <a:alphaModFix amt="90000"/>
          </a:blip>
          <a:srcRect b="0" l="0" r="0" t="0"/>
          <a:stretch/>
        </p:blipFill>
        <p:spPr>
          <a:xfrm>
            <a:off x="10164470" y="6439205"/>
            <a:ext cx="1647749" cy="1810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940" name="Google Shape;940;p24"/>
          <p:cNvPicPr preferRelativeResize="0"/>
          <p:nvPr/>
        </p:nvPicPr>
        <p:blipFill rotWithShape="1">
          <a:blip r:embed="rId16">
            <a:alphaModFix/>
          </a:blip>
          <a:srcRect b="0" l="-200" r="-200" t="0"/>
          <a:stretch/>
        </p:blipFill>
        <p:spPr>
          <a:xfrm>
            <a:off x="0" y="0"/>
            <a:ext cx="12191695" cy="75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25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1E8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947" name="Google Shape;947;p25"/>
          <p:cNvPicPr preferRelativeResize="0"/>
          <p:nvPr/>
        </p:nvPicPr>
        <p:blipFill rotWithShape="1">
          <a:blip r:embed="rId3">
            <a:alphaModFix/>
          </a:blip>
          <a:srcRect b="-1" l="0" r="0" t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948" name="Google Shape;948;p25"/>
          <p:cNvPicPr preferRelativeResize="0"/>
          <p:nvPr/>
        </p:nvPicPr>
        <p:blipFill rotWithShape="1">
          <a:blip r:embed="rId4">
            <a:alphaModFix/>
          </a:blip>
          <a:srcRect b="0" l="-79" r="-79" t="0"/>
          <a:stretch/>
        </p:blipFill>
        <p:spPr>
          <a:xfrm>
            <a:off x="0" y="0"/>
            <a:ext cx="12191695" cy="950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949" name="Google Shape;949;p25"/>
          <p:cNvPicPr preferRelativeResize="0"/>
          <p:nvPr/>
        </p:nvPicPr>
        <p:blipFill rotWithShape="1">
          <a:blip r:embed="rId5">
            <a:alphaModFix/>
          </a:blip>
          <a:srcRect b="0" l="-2267" r="-2267" t="0"/>
          <a:stretch/>
        </p:blipFill>
        <p:spPr>
          <a:xfrm>
            <a:off x="381305" y="381305"/>
            <a:ext cx="448056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950" name="Google Shape;950;p25"/>
          <p:cNvPicPr preferRelativeResize="0"/>
          <p:nvPr/>
        </p:nvPicPr>
        <p:blipFill rotWithShape="1">
          <a:blip r:embed="rId6">
            <a:alphaModFix/>
          </a:blip>
          <a:srcRect b="-100241" l="0" r="0" t="-100241"/>
          <a:stretch/>
        </p:blipFill>
        <p:spPr>
          <a:xfrm>
            <a:off x="11620195" y="381305"/>
            <a:ext cx="190195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951" name="Google Shape;951;p25"/>
          <p:cNvPicPr preferRelativeResize="0"/>
          <p:nvPr/>
        </p:nvPicPr>
        <p:blipFill rotWithShape="1">
          <a:blip r:embed="rId7">
            <a:alphaModFix/>
          </a:blip>
          <a:srcRect b="-396" l="0" r="0" t="-396"/>
          <a:stretch/>
        </p:blipFill>
        <p:spPr>
          <a:xfrm>
            <a:off x="4190695" y="5505602"/>
            <a:ext cx="3810305" cy="19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952" name="Google Shape;952;p25"/>
          <p:cNvPicPr preferRelativeResize="0"/>
          <p:nvPr/>
        </p:nvPicPr>
        <p:blipFill rotWithShape="1">
          <a:blip r:embed="rId8">
            <a:alphaModFix amt="3000"/>
          </a:blip>
          <a:srcRect b="0" l="0" r="0" t="0"/>
          <a:stretch/>
        </p:blipFill>
        <p:spPr>
          <a:xfrm>
            <a:off x="4190695" y="1524305"/>
            <a:ext cx="485546" cy="181051"/>
          </a:xfrm>
          <a:prstGeom prst="rect">
            <a:avLst/>
          </a:prstGeom>
          <a:noFill/>
          <a:ln>
            <a:noFill/>
          </a:ln>
        </p:spPr>
      </p:pic>
      <p:sp>
        <p:nvSpPr>
          <p:cNvPr id="953" name="Google Shape;953;p25"/>
          <p:cNvSpPr txBox="1"/>
          <p:nvPr/>
        </p:nvSpPr>
        <p:spPr>
          <a:xfrm>
            <a:off x="990295" y="571500"/>
            <a:ext cx="10211105" cy="4005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A8F7E"/>
              </a:buClr>
              <a:buSzPts val="2400"/>
              <a:buFont typeface="Merriweather"/>
              <a:buNone/>
            </a:pPr>
            <a:r>
              <a:rPr b="1" i="1" lang="en-US" sz="2400" u="none" cap="none" strike="noStrike">
                <a:solidFill>
                  <a:srgbClr val="7A8F7E"/>
                </a:solidFill>
                <a:latin typeface="Merriweather"/>
                <a:ea typeface="Merriweather"/>
                <a:cs typeface="Merriweather"/>
                <a:sym typeface="Merriweather"/>
              </a:rPr>
              <a:t>Nem toda desobediência</a:t>
            </a:r>
            <a:r>
              <a:rPr b="1" i="0" lang="en-US" sz="2400" u="none" cap="none" strike="noStrike">
                <a:solidFill>
                  <a:srgbClr val="2C3E2D"/>
                </a:solidFill>
                <a:latin typeface="Merriweather"/>
                <a:ea typeface="Merriweather"/>
                <a:cs typeface="Merriweather"/>
                <a:sym typeface="Merriweather"/>
              </a:rPr>
              <a:t> é </a:t>
            </a:r>
            <a:r>
              <a:rPr b="1" i="1" lang="en-US" sz="2400" u="none" cap="none" strike="noStrike">
                <a:solidFill>
                  <a:srgbClr val="7A8F7E"/>
                </a:solidFill>
                <a:latin typeface="Merriweather"/>
                <a:ea typeface="Merriweather"/>
                <a:cs typeface="Merriweather"/>
                <a:sym typeface="Merriweather"/>
              </a:rPr>
              <a:t>pecado</a:t>
            </a:r>
            <a:r>
              <a:rPr b="1" i="0" lang="en-US" sz="2400" u="none" cap="none" strike="noStrike">
                <a:solidFill>
                  <a:srgbClr val="2C3E2D"/>
                </a:solidFill>
                <a:latin typeface="Merriweather"/>
                <a:ea typeface="Merriweather"/>
                <a:cs typeface="Merriweather"/>
                <a:sym typeface="Merriweather"/>
              </a:rPr>
              <a:t>. Muitas são </a:t>
            </a:r>
            <a:r>
              <a:rPr b="1" i="1" lang="en-US" sz="2400" u="none" cap="none" strike="noStrike">
                <a:solidFill>
                  <a:srgbClr val="7A8F7E"/>
                </a:solidFill>
                <a:latin typeface="Merriweather"/>
                <a:ea typeface="Merriweather"/>
                <a:cs typeface="Merriweather"/>
                <a:sym typeface="Merriweather"/>
              </a:rPr>
              <a:t>pedidos de ajuda</a:t>
            </a:r>
            <a:r>
              <a:rPr b="1" i="0" lang="en-US" sz="2400" u="none" cap="none" strike="noStrike">
                <a:solidFill>
                  <a:srgbClr val="2C3E2D"/>
                </a:solidFill>
                <a:latin typeface="Merriweather"/>
                <a:ea typeface="Merriweather"/>
                <a:cs typeface="Merriweather"/>
                <a:sym typeface="Merriweather"/>
              </a:rPr>
              <a:t>. 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954" name="Google Shape;954;p25"/>
          <p:cNvPicPr preferRelativeResize="0"/>
          <p:nvPr/>
        </p:nvPicPr>
        <p:blipFill rotWithShape="1">
          <a:blip r:embed="rId9">
            <a:alphaModFix/>
          </a:blip>
          <a:srcRect b="0" l="-8" r="-8" t="0"/>
          <a:stretch/>
        </p:blipFill>
        <p:spPr>
          <a:xfrm>
            <a:off x="1809598" y="1524305"/>
            <a:ext cx="8572500" cy="1904695"/>
          </a:xfrm>
          <a:prstGeom prst="rect">
            <a:avLst/>
          </a:prstGeom>
          <a:noFill/>
          <a:ln>
            <a:noFill/>
          </a:ln>
        </p:spPr>
      </p:pic>
      <p:sp>
        <p:nvSpPr>
          <p:cNvPr id="955" name="Google Shape;955;p25"/>
          <p:cNvSpPr txBox="1"/>
          <p:nvPr/>
        </p:nvSpPr>
        <p:spPr>
          <a:xfrm>
            <a:off x="2305202" y="1996135"/>
            <a:ext cx="7582205" cy="5623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3100"/>
              <a:buFont typeface="Merriweather"/>
              <a:buNone/>
            </a:pPr>
            <a:r>
              <a:rPr b="0" i="0" lang="en-US" sz="3100" u="none" cap="none" strike="noStrike">
                <a:solidFill>
                  <a:srgbClr val="2C3E2D"/>
                </a:solidFill>
                <a:latin typeface="Merriweather"/>
                <a:ea typeface="Merriweather"/>
                <a:cs typeface="Merriweather"/>
                <a:sym typeface="Merriweather"/>
              </a:rPr>
              <a:t>"Nem eu te condeno…"</a:t>
            </a:r>
            <a:endParaRPr b="0" i="0" sz="3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6" name="Google Shape;956;p25"/>
          <p:cNvSpPr txBox="1"/>
          <p:nvPr/>
        </p:nvSpPr>
        <p:spPr>
          <a:xfrm>
            <a:off x="5553151" y="2699309"/>
            <a:ext cx="1088136" cy="25786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A8F7E"/>
              </a:buClr>
              <a:buSzPts val="1600"/>
              <a:buFont typeface="Montserrat"/>
              <a:buNone/>
            </a:pPr>
            <a:r>
              <a:rPr b="1" i="0" lang="en-US" sz="1600" u="none" cap="none" strike="noStrike">
                <a:solidFill>
                  <a:srgbClr val="7A8F7E"/>
                </a:solidFill>
                <a:latin typeface="Montserrat"/>
                <a:ea typeface="Montserrat"/>
                <a:cs typeface="Montserrat"/>
                <a:sym typeface="Montserrat"/>
              </a:rPr>
              <a:t>João 8:11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7" name="Google Shape;957;p25"/>
          <p:cNvSpPr/>
          <p:nvPr/>
        </p:nvSpPr>
        <p:spPr>
          <a:xfrm>
            <a:off x="1809598" y="3810305"/>
            <a:ext cx="8572500" cy="1047902"/>
          </a:xfrm>
          <a:prstGeom prst="roundRect">
            <a:avLst>
              <a:gd fmla="val 23798" name="adj"/>
            </a:avLst>
          </a:prstGeom>
          <a:solidFill>
            <a:srgbClr val="7A8F7E">
              <a:alpha val="1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8" name="Google Shape;958;p25"/>
          <p:cNvSpPr/>
          <p:nvPr/>
        </p:nvSpPr>
        <p:spPr>
          <a:xfrm>
            <a:off x="1809598" y="3810305"/>
            <a:ext cx="75895" cy="1047902"/>
          </a:xfrm>
          <a:prstGeom prst="roundRect">
            <a:avLst>
              <a:gd fmla="val 328588" name="adj"/>
            </a:avLst>
          </a:prstGeom>
          <a:solidFill>
            <a:srgbClr val="7A8F7E"/>
          </a:solidFill>
          <a:ln cap="flat" cmpd="sng" w="12700">
            <a:solidFill>
              <a:srgbClr val="7A8F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959" name="Google Shape;959;p25"/>
          <p:cNvPicPr preferRelativeResize="0"/>
          <p:nvPr/>
        </p:nvPicPr>
        <p:blipFill rotWithShape="1">
          <a:blip r:embed="rId10">
            <a:alphaModFix/>
          </a:blip>
          <a:srcRect b="-22043" l="0" r="0" t="-22043"/>
          <a:stretch/>
        </p:blipFill>
        <p:spPr>
          <a:xfrm>
            <a:off x="2266798" y="4181551"/>
            <a:ext cx="237744" cy="304495"/>
          </a:xfrm>
          <a:prstGeom prst="rect">
            <a:avLst/>
          </a:prstGeom>
          <a:noFill/>
          <a:ln>
            <a:noFill/>
          </a:ln>
        </p:spPr>
      </p:pic>
      <p:sp>
        <p:nvSpPr>
          <p:cNvPr id="960" name="Google Shape;960;p25"/>
          <p:cNvSpPr txBox="1"/>
          <p:nvPr/>
        </p:nvSpPr>
        <p:spPr>
          <a:xfrm>
            <a:off x="2695651" y="3991356"/>
            <a:ext cx="7306056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800"/>
              <a:buFont typeface="Montserrat"/>
              <a:buNone/>
            </a:pPr>
            <a:r>
              <a:rPr b="0" i="0" lang="en-US" sz="18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Se a igreja </a:t>
            </a:r>
            <a:r>
              <a:rPr b="1" i="0" lang="en-US" sz="1800" u="none" cap="none" strike="noStrike">
                <a:solidFill>
                  <a:srgbClr val="7A8F7E"/>
                </a:solidFill>
                <a:latin typeface="Montserrat"/>
                <a:ea typeface="Montserrat"/>
                <a:cs typeface="Montserrat"/>
                <a:sym typeface="Montserrat"/>
              </a:rPr>
              <a:t>não souber diferenciar</a:t>
            </a:r>
            <a:r>
              <a:rPr b="0" i="0" lang="en-US" sz="18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, vai </a:t>
            </a:r>
            <a:r>
              <a:rPr b="1" i="0" lang="en-US" sz="1800" u="none" cap="none" strike="noStrike">
                <a:solidFill>
                  <a:srgbClr val="7A8F7E"/>
                </a:solidFill>
                <a:latin typeface="Montserrat"/>
                <a:ea typeface="Montserrat"/>
                <a:cs typeface="Montserrat"/>
                <a:sym typeface="Montserrat"/>
              </a:rPr>
              <a:t>corrigir</a:t>
            </a:r>
            <a:r>
              <a:rPr b="0" i="0" lang="en-US" sz="18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 onde deveria </a:t>
            </a:r>
            <a:r>
              <a:rPr b="1" i="0" lang="en-US" sz="1800" u="none" cap="none" strike="noStrike">
                <a:solidFill>
                  <a:srgbClr val="7A8F7E"/>
                </a:solidFill>
                <a:latin typeface="Montserrat"/>
                <a:ea typeface="Montserrat"/>
                <a:cs typeface="Montserrat"/>
                <a:sym typeface="Montserrat"/>
              </a:rPr>
              <a:t>cuidar</a:t>
            </a:r>
            <a:r>
              <a:rPr b="0" i="0" lang="en-US" sz="18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1" name="Google Shape;961;p25"/>
          <p:cNvSpPr/>
          <p:nvPr/>
        </p:nvSpPr>
        <p:spPr>
          <a:xfrm>
            <a:off x="1809598" y="5143500"/>
            <a:ext cx="8572500" cy="1238098"/>
          </a:xfrm>
          <a:prstGeom prst="roundRect">
            <a:avLst>
              <a:gd fmla="val 17044" name="adj"/>
            </a:avLst>
          </a:prstGeom>
          <a:solidFill>
            <a:srgbClr val="FFF3CD">
              <a:alpha val="90196"/>
            </a:srgbClr>
          </a:solidFill>
          <a:ln cap="flat" cmpd="sng" w="25400">
            <a:solidFill>
              <a:srgbClr val="FFC10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962" name="Google Shape;962;p25"/>
          <p:cNvPicPr preferRelativeResize="0"/>
          <p:nvPr/>
        </p:nvPicPr>
        <p:blipFill rotWithShape="1">
          <a:blip r:embed="rId11">
            <a:alphaModFix/>
          </a:blip>
          <a:srcRect b="-14212" l="0" r="0" t="-14212"/>
          <a:stretch/>
        </p:blipFill>
        <p:spPr>
          <a:xfrm>
            <a:off x="2210105" y="5591556"/>
            <a:ext cx="267005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963" name="Google Shape;963;p25"/>
          <p:cNvSpPr txBox="1"/>
          <p:nvPr/>
        </p:nvSpPr>
        <p:spPr>
          <a:xfrm>
            <a:off x="2667305" y="5477256"/>
            <a:ext cx="73152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56404"/>
              </a:buClr>
              <a:buSzPts val="1500"/>
              <a:buFont typeface="Montserrat"/>
              <a:buNone/>
            </a:pPr>
            <a:r>
              <a:rPr b="0" i="0" lang="en-US" sz="1500" u="none" cap="none" strike="noStrike">
                <a:solidFill>
                  <a:srgbClr val="856404"/>
                </a:solidFill>
                <a:latin typeface="Montserrat"/>
                <a:ea typeface="Montserrat"/>
                <a:cs typeface="Montserrat"/>
                <a:sym typeface="Montserrat"/>
              </a:rPr>
              <a:t>Quando a igreja chama de </a:t>
            </a:r>
            <a:r>
              <a:rPr b="1" i="0" lang="en-US" sz="1500" u="none" cap="none" strike="noStrike">
                <a:solidFill>
                  <a:srgbClr val="856404"/>
                </a:solidFill>
                <a:latin typeface="Montserrat"/>
                <a:ea typeface="Montserrat"/>
                <a:cs typeface="Montserrat"/>
                <a:sym typeface="Montserrat"/>
              </a:rPr>
              <a:t>pecado</a:t>
            </a:r>
            <a:r>
              <a:rPr b="0" i="0" lang="en-US" sz="1500" u="none" cap="none" strike="noStrike">
                <a:solidFill>
                  <a:srgbClr val="856404"/>
                </a:solidFill>
                <a:latin typeface="Montserrat"/>
                <a:ea typeface="Montserrat"/>
                <a:cs typeface="Montserrat"/>
                <a:sym typeface="Montserrat"/>
              </a:rPr>
              <a:t> aquilo que é uma </a:t>
            </a:r>
            <a:r>
              <a:rPr b="1" i="0" lang="en-US" sz="1500" u="none" cap="none" strike="noStrike">
                <a:solidFill>
                  <a:srgbClr val="856404"/>
                </a:solidFill>
                <a:latin typeface="Montserrat"/>
                <a:ea typeface="Montserrat"/>
                <a:cs typeface="Montserrat"/>
                <a:sym typeface="Montserrat"/>
              </a:rPr>
              <a:t>condição neurológica</a:t>
            </a:r>
            <a:r>
              <a:rPr b="0" i="0" lang="en-US" sz="1500" u="none" cap="none" strike="noStrike">
                <a:solidFill>
                  <a:srgbClr val="856404"/>
                </a:solidFill>
                <a:latin typeface="Montserrat"/>
                <a:ea typeface="Montserrat"/>
                <a:cs typeface="Montserrat"/>
                <a:sym typeface="Montserrat"/>
              </a:rPr>
              <a:t>, ela corre o risco de ferir quem Deus quer acolher.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964" name="Google Shape;964;p25"/>
          <p:cNvPicPr preferRelativeResize="0"/>
          <p:nvPr/>
        </p:nvPicPr>
        <p:blipFill rotWithShape="1">
          <a:blip r:embed="rId12">
            <a:alphaModFix/>
          </a:blip>
          <a:srcRect b="0" l="-167" r="-167" t="0"/>
          <a:stretch/>
        </p:blipFill>
        <p:spPr>
          <a:xfrm>
            <a:off x="5383073" y="1333195"/>
            <a:ext cx="1429207" cy="371246"/>
          </a:xfrm>
          <a:prstGeom prst="rect">
            <a:avLst/>
          </a:prstGeom>
          <a:noFill/>
          <a:ln>
            <a:noFill/>
          </a:ln>
        </p:spPr>
      </p:pic>
      <p:sp>
        <p:nvSpPr>
          <p:cNvPr id="965" name="Google Shape;965;p25"/>
          <p:cNvSpPr/>
          <p:nvPr/>
        </p:nvSpPr>
        <p:spPr>
          <a:xfrm>
            <a:off x="5859475" y="1333195"/>
            <a:ext cx="952805" cy="372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"/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João 8:11 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966" name="Google Shape;966;p25"/>
          <p:cNvPicPr preferRelativeResize="0"/>
          <p:nvPr/>
        </p:nvPicPr>
        <p:blipFill rotWithShape="1">
          <a:blip r:embed="rId13">
            <a:alphaModFix/>
          </a:blip>
          <a:srcRect b="-8450" l="0" r="0" t="-8450"/>
          <a:stretch/>
        </p:blipFill>
        <p:spPr>
          <a:xfrm>
            <a:off x="5669280" y="1442923"/>
            <a:ext cx="114300" cy="152705"/>
          </a:xfrm>
          <a:prstGeom prst="rect">
            <a:avLst/>
          </a:prstGeom>
          <a:noFill/>
          <a:ln>
            <a:noFill/>
          </a:ln>
        </p:spPr>
      </p:pic>
      <p:sp>
        <p:nvSpPr>
          <p:cNvPr id="967" name="Google Shape;967;p25"/>
          <p:cNvSpPr txBox="1"/>
          <p:nvPr/>
        </p:nvSpPr>
        <p:spPr>
          <a:xfrm>
            <a:off x="8744407" y="5982005"/>
            <a:ext cx="1472184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500"/>
              <a:buFont typeface="Montserrat"/>
              <a:buNone/>
            </a:pPr>
            <a:r>
              <a:rPr b="1" i="0" lang="en-US" sz="15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Dani Noronha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8" name="Google Shape;968;p25"/>
          <p:cNvSpPr txBox="1"/>
          <p:nvPr/>
        </p:nvSpPr>
        <p:spPr>
          <a:xfrm>
            <a:off x="8762695" y="6229807"/>
            <a:ext cx="1457554" cy="1719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7A8F7E"/>
              </a:buClr>
              <a:buSzPts val="1000"/>
              <a:buFont typeface="Montserrat"/>
              <a:buNone/>
            </a:pPr>
            <a:r>
              <a:rPr b="0" i="0" lang="en-US" sz="1000" u="none" cap="none" strike="noStrike">
                <a:solidFill>
                  <a:srgbClr val="7A8F7E"/>
                </a:solidFill>
                <a:latin typeface="Montserrat"/>
                <a:ea typeface="Montserrat"/>
                <a:cs typeface="Montserrat"/>
                <a:sym typeface="Montserrat"/>
              </a:rPr>
              <a:t>Neuropsicopedagoga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969" name="Google Shape;969;p25"/>
          <p:cNvPicPr preferRelativeResize="0"/>
          <p:nvPr/>
        </p:nvPicPr>
        <p:blipFill rotWithShape="1">
          <a:blip r:embed="rId14">
            <a:alphaModFix amt="95000"/>
          </a:blip>
          <a:srcRect b="0" l="0" r="0" t="0"/>
          <a:stretch/>
        </p:blipFill>
        <p:spPr>
          <a:xfrm>
            <a:off x="10496398" y="6100877"/>
            <a:ext cx="952805" cy="181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4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26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1E8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976" name="Google Shape;976;p26"/>
          <p:cNvPicPr preferRelativeResize="0"/>
          <p:nvPr/>
        </p:nvPicPr>
        <p:blipFill rotWithShape="1">
          <a:blip r:embed="rId3">
            <a:alphaModFix/>
          </a:blip>
          <a:srcRect b="-1" l="0" r="0" t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977" name="Google Shape;977;p26"/>
          <p:cNvPicPr preferRelativeResize="0"/>
          <p:nvPr/>
        </p:nvPicPr>
        <p:blipFill rotWithShape="1">
          <a:blip r:embed="rId4">
            <a:alphaModFix amt="3000"/>
          </a:blip>
          <a:srcRect b="0" l="0" r="0" t="0"/>
          <a:stretch/>
        </p:blipFill>
        <p:spPr>
          <a:xfrm>
            <a:off x="4190695" y="1524305"/>
            <a:ext cx="485546" cy="181051"/>
          </a:xfrm>
          <a:prstGeom prst="rect">
            <a:avLst/>
          </a:prstGeom>
          <a:noFill/>
          <a:ln>
            <a:noFill/>
          </a:ln>
        </p:spPr>
      </p:pic>
      <p:sp>
        <p:nvSpPr>
          <p:cNvPr id="978" name="Google Shape;978;p26"/>
          <p:cNvSpPr/>
          <p:nvPr/>
        </p:nvSpPr>
        <p:spPr>
          <a:xfrm>
            <a:off x="10287000" y="-952805"/>
            <a:ext cx="2857500" cy="2857500"/>
          </a:xfrm>
          <a:prstGeom prst="ellipse">
            <a:avLst/>
          </a:prstGeom>
          <a:solidFill>
            <a:srgbClr val="7A8F7E">
              <a:alpha val="5098"/>
            </a:srgbClr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9" name="Google Shape;979;p26"/>
          <p:cNvSpPr/>
          <p:nvPr/>
        </p:nvSpPr>
        <p:spPr>
          <a:xfrm>
            <a:off x="571500" y="1143000"/>
            <a:ext cx="11048695" cy="19202"/>
          </a:xfrm>
          <a:prstGeom prst="rect">
            <a:avLst/>
          </a:prstGeom>
          <a:solidFill>
            <a:srgbClr val="7A8F7E"/>
          </a:solidFill>
          <a:ln cap="flat" cmpd="sng" w="12700">
            <a:solidFill>
              <a:srgbClr val="7A8F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0" name="Google Shape;980;p26"/>
          <p:cNvSpPr txBox="1"/>
          <p:nvPr/>
        </p:nvSpPr>
        <p:spPr>
          <a:xfrm>
            <a:off x="571500" y="286207"/>
            <a:ext cx="5068519" cy="42885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A8F7E"/>
              </a:buClr>
              <a:buSzPts val="2700"/>
              <a:buFont typeface="Merriweather"/>
              <a:buNone/>
            </a:pPr>
            <a:r>
              <a:rPr b="1" i="0" lang="en-US" sz="2700" u="none" cap="none" strike="noStrike">
                <a:solidFill>
                  <a:srgbClr val="7A8F7E"/>
                </a:solidFill>
                <a:latin typeface="Merriweather"/>
                <a:ea typeface="Merriweather"/>
                <a:cs typeface="Merriweather"/>
                <a:sym typeface="Merriweather"/>
              </a:rPr>
              <a:t>Realidade</a:t>
            </a:r>
            <a:r>
              <a:rPr b="1" i="0" lang="en-US" sz="2700" u="none" cap="none" strike="noStrike">
                <a:solidFill>
                  <a:srgbClr val="2C3E2D"/>
                </a:solidFill>
                <a:latin typeface="Merriweather"/>
                <a:ea typeface="Merriweather"/>
                <a:cs typeface="Merriweather"/>
                <a:sym typeface="Merriweather"/>
              </a:rPr>
              <a:t> das famílias </a:t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1" name="Google Shape;981;p26"/>
          <p:cNvSpPr txBox="1"/>
          <p:nvPr/>
        </p:nvSpPr>
        <p:spPr>
          <a:xfrm>
            <a:off x="571500" y="790956"/>
            <a:ext cx="4538167" cy="210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1300"/>
              <a:buFont typeface="Montserrat"/>
              <a:buNone/>
            </a:pPr>
            <a:r>
              <a:rPr b="0" i="0" lang="en-US" sz="13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Exaustão, isolamento e sobrecarga emocional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2" name="Google Shape;982;p26"/>
          <p:cNvSpPr txBox="1"/>
          <p:nvPr/>
        </p:nvSpPr>
        <p:spPr>
          <a:xfrm>
            <a:off x="9384487" y="418795"/>
            <a:ext cx="1619402" cy="25786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600"/>
              <a:buFont typeface="Montserrat"/>
              <a:buNone/>
            </a:pPr>
            <a:r>
              <a:rPr b="1" i="0" lang="en-US" sz="16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Dani Noronha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3" name="Google Shape;983;p26"/>
          <p:cNvSpPr txBox="1"/>
          <p:nvPr/>
        </p:nvSpPr>
        <p:spPr>
          <a:xfrm>
            <a:off x="9498787" y="694944"/>
            <a:ext cx="1505102" cy="1719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7A8F7E"/>
              </a:buClr>
              <a:buSzPts val="1000"/>
              <a:buFont typeface="Montserrat"/>
              <a:buNone/>
            </a:pPr>
            <a:r>
              <a:rPr b="0" i="0" lang="en-US" sz="1000" u="none" cap="none" strike="noStrike">
                <a:solidFill>
                  <a:srgbClr val="7A8F7E"/>
                </a:solidFill>
                <a:latin typeface="Montserrat"/>
                <a:ea typeface="Montserrat"/>
                <a:cs typeface="Montserrat"/>
                <a:sym typeface="Montserrat"/>
              </a:rPr>
              <a:t>Neuropsicopedagoga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4" name="Google Shape;984;p26"/>
          <p:cNvSpPr/>
          <p:nvPr/>
        </p:nvSpPr>
        <p:spPr>
          <a:xfrm>
            <a:off x="11144707" y="405079"/>
            <a:ext cx="476402" cy="476402"/>
          </a:xfrm>
          <a:prstGeom prst="ellipse">
            <a:avLst/>
          </a:prstGeom>
          <a:solidFill>
            <a:srgbClr val="7A8F7E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985" name="Google Shape;985;p26"/>
          <p:cNvPicPr preferRelativeResize="0"/>
          <p:nvPr/>
        </p:nvPicPr>
        <p:blipFill rotWithShape="1">
          <a:blip r:embed="rId5">
            <a:alphaModFix/>
          </a:blip>
          <a:srcRect b="-13131" l="0" r="0" t="-13131"/>
          <a:stretch/>
        </p:blipFill>
        <p:spPr>
          <a:xfrm>
            <a:off x="11291926" y="528523"/>
            <a:ext cx="181051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986" name="Google Shape;986;p26"/>
          <p:cNvSpPr/>
          <p:nvPr/>
        </p:nvSpPr>
        <p:spPr>
          <a:xfrm>
            <a:off x="571500" y="4156862"/>
            <a:ext cx="6629400" cy="2324405"/>
          </a:xfrm>
          <a:prstGeom prst="roundRect">
            <a:avLst>
              <a:gd fmla="val 6449" name="adj"/>
            </a:avLst>
          </a:prstGeom>
          <a:solidFill>
            <a:srgbClr val="7A8F7E">
              <a:alpha val="10196"/>
            </a:srgbClr>
          </a:solidFill>
          <a:ln cap="flat" cmpd="sng" w="25400">
            <a:solidFill>
              <a:srgbClr val="7A8F7E">
                <a:alpha val="25098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987" name="Google Shape;987;p26"/>
          <p:cNvPicPr preferRelativeResize="0"/>
          <p:nvPr/>
        </p:nvPicPr>
        <p:blipFill rotWithShape="1">
          <a:blip r:embed="rId6">
            <a:alphaModFix/>
          </a:blip>
          <a:srcRect b="-14551" l="0" r="0" t="-14551"/>
          <a:stretch/>
        </p:blipFill>
        <p:spPr>
          <a:xfrm>
            <a:off x="972007" y="4921301"/>
            <a:ext cx="295351" cy="381305"/>
          </a:xfrm>
          <a:prstGeom prst="rect">
            <a:avLst/>
          </a:prstGeom>
          <a:noFill/>
          <a:ln>
            <a:noFill/>
          </a:ln>
        </p:spPr>
      </p:pic>
      <p:sp>
        <p:nvSpPr>
          <p:cNvPr id="988" name="Google Shape;988;p26"/>
          <p:cNvSpPr txBox="1"/>
          <p:nvPr/>
        </p:nvSpPr>
        <p:spPr>
          <a:xfrm>
            <a:off x="1505102" y="4921301"/>
            <a:ext cx="5296205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2400"/>
              <a:buFont typeface="Montserrat"/>
              <a:buNone/>
            </a:pPr>
            <a:r>
              <a:rPr b="1" i="0" lang="en-US" sz="24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Importante:</a:t>
            </a:r>
            <a:r>
              <a:rPr b="0" i="0" lang="en-US" sz="24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 A maior dor não é o diagnóstico. É o julgamento.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989" name="Google Shape;989;p26"/>
          <p:cNvPicPr preferRelativeResize="0"/>
          <p:nvPr/>
        </p:nvPicPr>
        <p:blipFill rotWithShape="1">
          <a:blip r:embed="rId7">
            <a:alphaModFix/>
          </a:blip>
          <a:srcRect b="-10" l="0" r="0" t="-10"/>
          <a:stretch/>
        </p:blipFill>
        <p:spPr>
          <a:xfrm>
            <a:off x="7480706" y="1399946"/>
            <a:ext cx="1974190" cy="2443277"/>
          </a:xfrm>
          <a:prstGeom prst="rect">
            <a:avLst/>
          </a:prstGeom>
          <a:noFill/>
          <a:ln>
            <a:noFill/>
          </a:ln>
        </p:spPr>
      </p:pic>
      <p:sp>
        <p:nvSpPr>
          <p:cNvPr id="990" name="Google Shape;990;p26"/>
          <p:cNvSpPr/>
          <p:nvPr/>
        </p:nvSpPr>
        <p:spPr>
          <a:xfrm>
            <a:off x="8239658" y="2022653"/>
            <a:ext cx="457200" cy="457200"/>
          </a:xfrm>
          <a:prstGeom prst="ellipse">
            <a:avLst/>
          </a:prstGeom>
          <a:solidFill>
            <a:srgbClr val="7A8F7E">
              <a:alpha val="10196"/>
            </a:srgbClr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991" name="Google Shape;991;p26"/>
          <p:cNvPicPr preferRelativeResize="0"/>
          <p:nvPr/>
        </p:nvPicPr>
        <p:blipFill rotWithShape="1">
          <a:blip r:embed="rId8">
            <a:alphaModFix/>
          </a:blip>
          <a:srcRect b="-28914" l="0" r="0" t="-28914"/>
          <a:stretch/>
        </p:blipFill>
        <p:spPr>
          <a:xfrm>
            <a:off x="8377733" y="2136953"/>
            <a:ext cx="181051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992" name="Google Shape;992;p26"/>
          <p:cNvSpPr txBox="1"/>
          <p:nvPr/>
        </p:nvSpPr>
        <p:spPr>
          <a:xfrm>
            <a:off x="7833665" y="2594153"/>
            <a:ext cx="1276502" cy="2770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900"/>
              <a:buFont typeface="Montserrat"/>
              <a:buNone/>
            </a:pPr>
            <a:r>
              <a:rPr b="1" i="0" lang="en-US" sz="19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Exaustão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3" name="Google Shape;993;p26"/>
          <p:cNvSpPr txBox="1"/>
          <p:nvPr/>
        </p:nvSpPr>
        <p:spPr>
          <a:xfrm>
            <a:off x="8133588" y="2923337"/>
            <a:ext cx="676656" cy="3054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900"/>
              <a:buFont typeface="Montserrat"/>
              <a:buNone/>
            </a:pPr>
            <a:r>
              <a:rPr b="0" i="0" lang="en-US" sz="9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Física e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900"/>
              <a:buFont typeface="Montserrat"/>
              <a:buNone/>
            </a:pPr>
            <a:r>
              <a:rPr b="0" i="0" lang="en-US" sz="9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Emocional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994" name="Google Shape;994;p26"/>
          <p:cNvPicPr preferRelativeResize="0"/>
          <p:nvPr/>
        </p:nvPicPr>
        <p:blipFill rotWithShape="1">
          <a:blip r:embed="rId9">
            <a:alphaModFix/>
          </a:blip>
          <a:srcRect b="0" l="-9" r="-9" t="0"/>
          <a:stretch/>
        </p:blipFill>
        <p:spPr>
          <a:xfrm>
            <a:off x="9646006" y="1399946"/>
            <a:ext cx="1975104" cy="2443277"/>
          </a:xfrm>
          <a:prstGeom prst="rect">
            <a:avLst/>
          </a:prstGeom>
          <a:noFill/>
          <a:ln>
            <a:noFill/>
          </a:ln>
        </p:spPr>
      </p:pic>
      <p:sp>
        <p:nvSpPr>
          <p:cNvPr id="995" name="Google Shape;995;p26"/>
          <p:cNvSpPr/>
          <p:nvPr/>
        </p:nvSpPr>
        <p:spPr>
          <a:xfrm>
            <a:off x="10404958" y="2022653"/>
            <a:ext cx="457200" cy="457200"/>
          </a:xfrm>
          <a:prstGeom prst="ellipse">
            <a:avLst/>
          </a:prstGeom>
          <a:solidFill>
            <a:srgbClr val="7A8F7E">
              <a:alpha val="10196"/>
            </a:srgbClr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996" name="Google Shape;996;p26"/>
          <p:cNvPicPr preferRelativeResize="0"/>
          <p:nvPr/>
        </p:nvPicPr>
        <p:blipFill rotWithShape="1">
          <a:blip r:embed="rId10">
            <a:alphaModFix/>
          </a:blip>
          <a:srcRect b="-28914" l="0" r="0" t="-28914"/>
          <a:stretch/>
        </p:blipFill>
        <p:spPr>
          <a:xfrm>
            <a:off x="10543032" y="2136953"/>
            <a:ext cx="181051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997" name="Google Shape;997;p26"/>
          <p:cNvSpPr txBox="1"/>
          <p:nvPr/>
        </p:nvSpPr>
        <p:spPr>
          <a:xfrm>
            <a:off x="9837115" y="2594153"/>
            <a:ext cx="1593799" cy="2770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900"/>
              <a:buFont typeface="Montserrat"/>
              <a:buNone/>
            </a:pPr>
            <a:r>
              <a:rPr b="1" i="0" lang="en-US" sz="19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Isolamento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8" name="Google Shape;998;p26"/>
          <p:cNvSpPr txBox="1"/>
          <p:nvPr/>
        </p:nvSpPr>
        <p:spPr>
          <a:xfrm>
            <a:off x="10323576" y="2923337"/>
            <a:ext cx="619963" cy="3054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900"/>
              <a:buFont typeface="Montserrat"/>
              <a:buNone/>
            </a:pPr>
            <a:r>
              <a:rPr b="0" i="0" lang="en-US" sz="9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Social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900"/>
              <a:buFont typeface="Montserrat"/>
              <a:buNone/>
            </a:pPr>
            <a:r>
              <a:rPr b="0" i="0" lang="en-US" sz="9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e Familiar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999" name="Google Shape;999;p26"/>
          <p:cNvPicPr preferRelativeResize="0"/>
          <p:nvPr/>
        </p:nvPicPr>
        <p:blipFill rotWithShape="1">
          <a:blip r:embed="rId7">
            <a:alphaModFix/>
          </a:blip>
          <a:srcRect b="-10" l="0" r="0" t="-10"/>
          <a:stretch/>
        </p:blipFill>
        <p:spPr>
          <a:xfrm>
            <a:off x="7480706" y="4033418"/>
            <a:ext cx="1974190" cy="2443277"/>
          </a:xfrm>
          <a:prstGeom prst="rect">
            <a:avLst/>
          </a:prstGeom>
          <a:noFill/>
          <a:ln>
            <a:noFill/>
          </a:ln>
        </p:spPr>
      </p:pic>
      <p:sp>
        <p:nvSpPr>
          <p:cNvPr id="1000" name="Google Shape;1000;p26"/>
          <p:cNvSpPr/>
          <p:nvPr/>
        </p:nvSpPr>
        <p:spPr>
          <a:xfrm>
            <a:off x="8239658" y="4656125"/>
            <a:ext cx="457200" cy="457200"/>
          </a:xfrm>
          <a:prstGeom prst="ellipse">
            <a:avLst/>
          </a:prstGeom>
          <a:solidFill>
            <a:srgbClr val="7A8F7E">
              <a:alpha val="10196"/>
            </a:srgbClr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001" name="Google Shape;1001;p26"/>
          <p:cNvPicPr preferRelativeResize="0"/>
          <p:nvPr/>
        </p:nvPicPr>
        <p:blipFill rotWithShape="1">
          <a:blip r:embed="rId11">
            <a:alphaModFix/>
          </a:blip>
          <a:srcRect b="-13131" l="0" r="0" t="-13131"/>
          <a:stretch/>
        </p:blipFill>
        <p:spPr>
          <a:xfrm>
            <a:off x="8377733" y="4770425"/>
            <a:ext cx="181051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2" name="Google Shape;1002;p26"/>
          <p:cNvSpPr txBox="1"/>
          <p:nvPr/>
        </p:nvSpPr>
        <p:spPr>
          <a:xfrm>
            <a:off x="8231429" y="5227625"/>
            <a:ext cx="476402" cy="2770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900"/>
              <a:buFont typeface="Montserrat"/>
              <a:buNone/>
            </a:pPr>
            <a:r>
              <a:rPr b="1" i="0" lang="en-US" sz="19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Dor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3" name="Google Shape;1003;p26"/>
          <p:cNvSpPr txBox="1"/>
          <p:nvPr/>
        </p:nvSpPr>
        <p:spPr>
          <a:xfrm>
            <a:off x="8133588" y="5557723"/>
            <a:ext cx="676656" cy="3054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900"/>
              <a:buFont typeface="Montserrat"/>
              <a:buNone/>
            </a:pPr>
            <a:r>
              <a:rPr b="0" i="0" lang="en-US" sz="9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Emocional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900"/>
              <a:buFont typeface="Montserrat"/>
              <a:buNone/>
            </a:pPr>
            <a:r>
              <a:rPr b="0" i="0" lang="en-US" sz="9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Constante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004" name="Google Shape;1004;p26"/>
          <p:cNvPicPr preferRelativeResize="0"/>
          <p:nvPr/>
        </p:nvPicPr>
        <p:blipFill rotWithShape="1">
          <a:blip r:embed="rId9">
            <a:alphaModFix/>
          </a:blip>
          <a:srcRect b="0" l="-9" r="-9" t="0"/>
          <a:stretch/>
        </p:blipFill>
        <p:spPr>
          <a:xfrm>
            <a:off x="9646006" y="4033418"/>
            <a:ext cx="1975104" cy="2443277"/>
          </a:xfrm>
          <a:prstGeom prst="rect">
            <a:avLst/>
          </a:prstGeom>
          <a:noFill/>
          <a:ln>
            <a:noFill/>
          </a:ln>
        </p:spPr>
      </p:pic>
      <p:sp>
        <p:nvSpPr>
          <p:cNvPr id="1005" name="Google Shape;1005;p26"/>
          <p:cNvSpPr/>
          <p:nvPr/>
        </p:nvSpPr>
        <p:spPr>
          <a:xfrm>
            <a:off x="10404958" y="4519879"/>
            <a:ext cx="457200" cy="457200"/>
          </a:xfrm>
          <a:prstGeom prst="ellipse">
            <a:avLst/>
          </a:prstGeom>
          <a:solidFill>
            <a:srgbClr val="7A8F7E">
              <a:alpha val="10196"/>
            </a:srgbClr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006" name="Google Shape;1006;p26"/>
          <p:cNvPicPr preferRelativeResize="0"/>
          <p:nvPr/>
        </p:nvPicPr>
        <p:blipFill rotWithShape="1">
          <a:blip r:embed="rId12">
            <a:alphaModFix/>
          </a:blip>
          <a:srcRect b="-13131" l="0" r="0" t="-13131"/>
          <a:stretch/>
        </p:blipFill>
        <p:spPr>
          <a:xfrm>
            <a:off x="10543032" y="4634179"/>
            <a:ext cx="181051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7" name="Google Shape;1007;p26"/>
          <p:cNvSpPr txBox="1"/>
          <p:nvPr/>
        </p:nvSpPr>
        <p:spPr>
          <a:xfrm>
            <a:off x="9855403" y="5091379"/>
            <a:ext cx="1562710" cy="553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900"/>
              <a:buFont typeface="Montserrat"/>
              <a:buNone/>
            </a:pPr>
            <a:r>
              <a:rPr b="1" i="0" lang="en-US" sz="19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Julgamento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8" name="Google Shape;1008;p26"/>
          <p:cNvSpPr txBox="1"/>
          <p:nvPr/>
        </p:nvSpPr>
        <p:spPr>
          <a:xfrm>
            <a:off x="10281514" y="5693969"/>
            <a:ext cx="705002" cy="3054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900"/>
              <a:buFont typeface="Montserrat"/>
              <a:buNone/>
            </a:pPr>
            <a:r>
              <a:rPr b="0" i="0" lang="en-US" sz="9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Maior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900"/>
              <a:buFont typeface="Montserrat"/>
              <a:buNone/>
            </a:pPr>
            <a:r>
              <a:rPr b="0" i="0" lang="en-US" sz="9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Sofrimento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009" name="Google Shape;1009;p26"/>
          <p:cNvPicPr preferRelativeResize="0"/>
          <p:nvPr/>
        </p:nvPicPr>
        <p:blipFill rotWithShape="1">
          <a:blip r:embed="rId13">
            <a:alphaModFix/>
          </a:blip>
          <a:srcRect b="-1" l="0" r="0" t="-1"/>
          <a:stretch/>
        </p:blipFill>
        <p:spPr>
          <a:xfrm>
            <a:off x="571500" y="1399946"/>
            <a:ext cx="6623914" cy="2566721"/>
          </a:xfrm>
          <a:prstGeom prst="rect">
            <a:avLst/>
          </a:prstGeom>
          <a:noFill/>
          <a:ln>
            <a:noFill/>
          </a:ln>
        </p:spPr>
      </p:pic>
      <p:sp>
        <p:nvSpPr>
          <p:cNvPr id="1010" name="Google Shape;1010;p26"/>
          <p:cNvSpPr/>
          <p:nvPr/>
        </p:nvSpPr>
        <p:spPr>
          <a:xfrm>
            <a:off x="828446" y="2286000"/>
            <a:ext cx="6115507" cy="19202"/>
          </a:xfrm>
          <a:prstGeom prst="rect">
            <a:avLst/>
          </a:prstGeom>
          <a:solidFill>
            <a:srgbClr val="7A8F7E">
              <a:alpha val="10196"/>
            </a:srgbClr>
          </a:solidFill>
          <a:ln cap="flat" cmpd="sng" w="12700">
            <a:solidFill>
              <a:srgbClr val="7A8F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011" name="Google Shape;1011;p26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28446" y="1662379"/>
            <a:ext cx="476402" cy="4764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012" name="Google Shape;1012;p26"/>
          <p:cNvPicPr preferRelativeResize="0"/>
          <p:nvPr/>
        </p:nvPicPr>
        <p:blipFill rotWithShape="1">
          <a:blip r:embed="rId15">
            <a:alphaModFix/>
          </a:blip>
          <a:srcRect b="-21023" l="0" r="0" t="-21023"/>
          <a:stretch/>
        </p:blipFill>
        <p:spPr>
          <a:xfrm>
            <a:off x="976579" y="1785823"/>
            <a:ext cx="181051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3" name="Google Shape;1013;p26"/>
          <p:cNvSpPr txBox="1"/>
          <p:nvPr/>
        </p:nvSpPr>
        <p:spPr>
          <a:xfrm>
            <a:off x="1495044" y="1657807"/>
            <a:ext cx="2943454" cy="2770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800"/>
              <a:buFont typeface="Montserrat"/>
              <a:buNone/>
            </a:pPr>
            <a:r>
              <a:rPr b="1" i="0" lang="en-US" sz="18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A dor das famílias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4" name="Google Shape;1014;p26"/>
          <p:cNvSpPr txBox="1"/>
          <p:nvPr/>
        </p:nvSpPr>
        <p:spPr>
          <a:xfrm>
            <a:off x="1495044" y="1971446"/>
            <a:ext cx="3499409" cy="1719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1000"/>
              <a:buFont typeface="Montserrat"/>
              <a:buNone/>
            </a:pPr>
            <a:r>
              <a:rPr b="0" i="0" lang="en-US" sz="10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Principais desafios enfrentados no cotidiano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5" name="Google Shape;1015;p26"/>
          <p:cNvSpPr/>
          <p:nvPr/>
        </p:nvSpPr>
        <p:spPr>
          <a:xfrm>
            <a:off x="828446" y="2447849"/>
            <a:ext cx="6115507" cy="657454"/>
          </a:xfrm>
          <a:prstGeom prst="roundRect">
            <a:avLst>
              <a:gd fmla="val 48376" name="adj"/>
            </a:avLst>
          </a:prstGeom>
          <a:solidFill>
            <a:srgbClr val="7A8F7E">
              <a:alpha val="509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6" name="Google Shape;1016;p26"/>
          <p:cNvSpPr/>
          <p:nvPr/>
        </p:nvSpPr>
        <p:spPr>
          <a:xfrm>
            <a:off x="828446" y="2447849"/>
            <a:ext cx="57607" cy="657454"/>
          </a:xfrm>
          <a:prstGeom prst="roundRect">
            <a:avLst>
              <a:gd fmla="val 552107" name="adj"/>
            </a:avLst>
          </a:prstGeom>
          <a:solidFill>
            <a:srgbClr val="7A8F7E"/>
          </a:solidFill>
          <a:ln cap="flat" cmpd="sng" w="12700">
            <a:solidFill>
              <a:srgbClr val="7A8F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017" name="Google Shape;1017;p26"/>
          <p:cNvPicPr preferRelativeResize="0"/>
          <p:nvPr/>
        </p:nvPicPr>
        <p:blipFill rotWithShape="1">
          <a:blip r:embed="rId16">
            <a:alphaModFix/>
          </a:blip>
          <a:srcRect b="-12275" l="0" r="0" t="-12275"/>
          <a:stretch/>
        </p:blipFill>
        <p:spPr>
          <a:xfrm>
            <a:off x="1143000" y="2675534"/>
            <a:ext cx="152705" cy="190195"/>
          </a:xfrm>
          <a:prstGeom prst="rect">
            <a:avLst/>
          </a:prstGeom>
          <a:noFill/>
          <a:ln>
            <a:noFill/>
          </a:ln>
        </p:spPr>
      </p:pic>
      <p:sp>
        <p:nvSpPr>
          <p:cNvPr id="1018" name="Google Shape;1018;p26"/>
          <p:cNvSpPr txBox="1"/>
          <p:nvPr/>
        </p:nvSpPr>
        <p:spPr>
          <a:xfrm>
            <a:off x="1505102" y="2562149"/>
            <a:ext cx="5248656" cy="42885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A8F7E"/>
              </a:buClr>
              <a:buSzPts val="1200"/>
              <a:buFont typeface="Montserrat"/>
              <a:buNone/>
            </a:pPr>
            <a:r>
              <a:rPr b="1" i="0" lang="en-US" sz="1200" u="none" cap="none" strike="noStrike">
                <a:solidFill>
                  <a:srgbClr val="7A8F7E"/>
                </a:solidFill>
                <a:latin typeface="Montserrat"/>
                <a:ea typeface="Montserrat"/>
                <a:cs typeface="Montserrat"/>
                <a:sym typeface="Montserrat"/>
              </a:rPr>
              <a:t>Exaustão</a:t>
            </a:r>
            <a:r>
              <a:rPr b="0" i="0" lang="en-US" sz="12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 física e emocional das famílias que cuidam de crianças com necessidades especiais. 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9" name="Google Shape;1019;p26"/>
          <p:cNvSpPr/>
          <p:nvPr/>
        </p:nvSpPr>
        <p:spPr>
          <a:xfrm>
            <a:off x="828446" y="3217774"/>
            <a:ext cx="6115507" cy="657454"/>
          </a:xfrm>
          <a:prstGeom prst="roundRect">
            <a:avLst>
              <a:gd fmla="val 48376" name="adj"/>
            </a:avLst>
          </a:prstGeom>
          <a:solidFill>
            <a:srgbClr val="7A8F7E">
              <a:alpha val="509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0" name="Google Shape;1020;p26"/>
          <p:cNvSpPr/>
          <p:nvPr/>
        </p:nvSpPr>
        <p:spPr>
          <a:xfrm>
            <a:off x="828446" y="3217774"/>
            <a:ext cx="57607" cy="657454"/>
          </a:xfrm>
          <a:prstGeom prst="roundRect">
            <a:avLst>
              <a:gd fmla="val 552107" name="adj"/>
            </a:avLst>
          </a:prstGeom>
          <a:solidFill>
            <a:srgbClr val="7A8F7E"/>
          </a:solidFill>
          <a:ln cap="flat" cmpd="sng" w="12700">
            <a:solidFill>
              <a:srgbClr val="7A8F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021" name="Google Shape;1021;p26"/>
          <p:cNvPicPr preferRelativeResize="0"/>
          <p:nvPr/>
        </p:nvPicPr>
        <p:blipFill rotWithShape="1">
          <a:blip r:embed="rId17">
            <a:alphaModFix/>
          </a:blip>
          <a:srcRect b="-27844" l="0" r="0" t="-27844"/>
          <a:stretch/>
        </p:blipFill>
        <p:spPr>
          <a:xfrm>
            <a:off x="1143000" y="3445459"/>
            <a:ext cx="152705" cy="190195"/>
          </a:xfrm>
          <a:prstGeom prst="rect">
            <a:avLst/>
          </a:prstGeom>
          <a:noFill/>
          <a:ln>
            <a:noFill/>
          </a:ln>
        </p:spPr>
      </p:pic>
      <p:sp>
        <p:nvSpPr>
          <p:cNvPr id="1022" name="Google Shape;1022;p26"/>
          <p:cNvSpPr txBox="1"/>
          <p:nvPr/>
        </p:nvSpPr>
        <p:spPr>
          <a:xfrm>
            <a:off x="1505102" y="3332074"/>
            <a:ext cx="5248656" cy="42885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A8F7E"/>
              </a:buClr>
              <a:buSzPts val="1200"/>
              <a:buFont typeface="Montserrat"/>
              <a:buNone/>
            </a:pPr>
            <a:r>
              <a:rPr b="1" i="0" lang="en-US" sz="1200" u="none" cap="none" strike="noStrike">
                <a:solidFill>
                  <a:srgbClr val="7A8F7E"/>
                </a:solidFill>
                <a:latin typeface="Montserrat"/>
                <a:ea typeface="Montserrat"/>
                <a:cs typeface="Montserrat"/>
                <a:sym typeface="Montserrat"/>
              </a:rPr>
              <a:t>Isolamento</a:t>
            </a:r>
            <a:r>
              <a:rPr b="0" i="0" lang="en-US" sz="12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 social - famílias se afastam de amigos, parentes e comunidade. 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3" name="Google Shape;1023;p26"/>
          <p:cNvSpPr/>
          <p:nvPr/>
        </p:nvSpPr>
        <p:spPr>
          <a:xfrm>
            <a:off x="828446" y="3987698"/>
            <a:ext cx="6115507" cy="657454"/>
          </a:xfrm>
          <a:prstGeom prst="roundRect">
            <a:avLst>
              <a:gd fmla="val 48376" name="adj"/>
            </a:avLst>
          </a:prstGeom>
          <a:solidFill>
            <a:srgbClr val="7A8F7E">
              <a:alpha val="509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4" name="Google Shape;1024;p26"/>
          <p:cNvSpPr/>
          <p:nvPr/>
        </p:nvSpPr>
        <p:spPr>
          <a:xfrm>
            <a:off x="828446" y="3987698"/>
            <a:ext cx="57607" cy="657454"/>
          </a:xfrm>
          <a:prstGeom prst="roundRect">
            <a:avLst>
              <a:gd fmla="val 552107" name="adj"/>
            </a:avLst>
          </a:prstGeom>
          <a:solidFill>
            <a:srgbClr val="7A8F7E"/>
          </a:solidFill>
          <a:ln cap="flat" cmpd="sng" w="12700">
            <a:solidFill>
              <a:srgbClr val="7A8F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025" name="Google Shape;1025;p26"/>
          <p:cNvPicPr preferRelativeResize="0"/>
          <p:nvPr/>
        </p:nvPicPr>
        <p:blipFill rotWithShape="1">
          <a:blip r:embed="rId18">
            <a:alphaModFix/>
          </a:blip>
          <a:srcRect b="-12275" l="0" r="0" t="-12275"/>
          <a:stretch/>
        </p:blipFill>
        <p:spPr>
          <a:xfrm>
            <a:off x="1143000" y="4215384"/>
            <a:ext cx="152705" cy="190195"/>
          </a:xfrm>
          <a:prstGeom prst="rect">
            <a:avLst/>
          </a:prstGeom>
          <a:noFill/>
          <a:ln>
            <a:noFill/>
          </a:ln>
        </p:spPr>
      </p:pic>
      <p:sp>
        <p:nvSpPr>
          <p:cNvPr id="1026" name="Google Shape;1026;p26"/>
          <p:cNvSpPr txBox="1"/>
          <p:nvPr/>
        </p:nvSpPr>
        <p:spPr>
          <a:xfrm>
            <a:off x="1505102" y="4101998"/>
            <a:ext cx="5248656" cy="42885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A8F7E"/>
              </a:buClr>
              <a:buSzPts val="1200"/>
              <a:buFont typeface="Montserrat"/>
              <a:buNone/>
            </a:pPr>
            <a:r>
              <a:rPr b="1" i="0" lang="en-US" sz="1200" u="none" cap="none" strike="noStrike">
                <a:solidFill>
                  <a:srgbClr val="7A8F7E"/>
                </a:solidFill>
                <a:latin typeface="Montserrat"/>
                <a:ea typeface="Montserrat"/>
                <a:cs typeface="Montserrat"/>
                <a:sym typeface="Montserrat"/>
              </a:rPr>
              <a:t>Sobrecarga emocional</a:t>
            </a:r>
            <a:r>
              <a:rPr b="0" i="0" lang="en-US" sz="12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 - a constante preocupação e o estresse do dia a dia. 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027" name="Google Shape;1027;p26"/>
          <p:cNvPicPr preferRelativeResize="0"/>
          <p:nvPr/>
        </p:nvPicPr>
        <p:blipFill rotWithShape="1">
          <a:blip r:embed="rId19">
            <a:alphaModFix/>
          </a:blip>
          <a:srcRect b="0" l="-200" r="-200" t="0"/>
          <a:stretch/>
        </p:blipFill>
        <p:spPr>
          <a:xfrm>
            <a:off x="0" y="0"/>
            <a:ext cx="12191695" cy="758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028" name="Google Shape;1028;p26"/>
          <p:cNvPicPr preferRelativeResize="0"/>
          <p:nvPr/>
        </p:nvPicPr>
        <p:blipFill rotWithShape="1">
          <a:blip r:embed="rId20">
            <a:alphaModFix amt="80000"/>
          </a:blip>
          <a:srcRect b="0" l="0" r="0" t="0"/>
          <a:stretch/>
        </p:blipFill>
        <p:spPr>
          <a:xfrm>
            <a:off x="11239805" y="6210605"/>
            <a:ext cx="761695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3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27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1E8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035" name="Google Shape;1035;p27"/>
          <p:cNvPicPr preferRelativeResize="0"/>
          <p:nvPr/>
        </p:nvPicPr>
        <p:blipFill rotWithShape="1">
          <a:blip r:embed="rId3">
            <a:alphaModFix/>
          </a:blip>
          <a:srcRect b="-1" l="0" r="0" t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036" name="Google Shape;1036;p27"/>
          <p:cNvPicPr preferRelativeResize="0"/>
          <p:nvPr/>
        </p:nvPicPr>
        <p:blipFill rotWithShape="1">
          <a:blip r:embed="rId4">
            <a:alphaModFix/>
          </a:blip>
          <a:srcRect b="0" l="-79" r="-79" t="0"/>
          <a:stretch/>
        </p:blipFill>
        <p:spPr>
          <a:xfrm>
            <a:off x="0" y="0"/>
            <a:ext cx="12191695" cy="950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037" name="Google Shape;1037;p27"/>
          <p:cNvPicPr preferRelativeResize="0"/>
          <p:nvPr/>
        </p:nvPicPr>
        <p:blipFill rotWithShape="1">
          <a:blip r:embed="rId5">
            <a:alphaModFix/>
          </a:blip>
          <a:srcRect b="-16" l="0" r="0" t="-16"/>
          <a:stretch/>
        </p:blipFill>
        <p:spPr>
          <a:xfrm>
            <a:off x="381305" y="381305"/>
            <a:ext cx="714146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038" name="Google Shape;1038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239805" y="381305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039" name="Google Shape;1039;p27"/>
          <p:cNvPicPr preferRelativeResize="0"/>
          <p:nvPr/>
        </p:nvPicPr>
        <p:blipFill rotWithShape="1">
          <a:blip r:embed="rId7">
            <a:alphaModFix/>
          </a:blip>
          <a:srcRect b="-403" l="0" r="0" t="-403"/>
          <a:stretch/>
        </p:blipFill>
        <p:spPr>
          <a:xfrm>
            <a:off x="3715207" y="5505602"/>
            <a:ext cx="4762195" cy="19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040" name="Google Shape;1040;p27"/>
          <p:cNvPicPr preferRelativeResize="0"/>
          <p:nvPr/>
        </p:nvPicPr>
        <p:blipFill rotWithShape="1">
          <a:blip r:embed="rId8">
            <a:alphaModFix amt="3000"/>
          </a:blip>
          <a:srcRect b="0" l="0" r="0" t="0"/>
          <a:stretch/>
        </p:blipFill>
        <p:spPr>
          <a:xfrm>
            <a:off x="4190695" y="1524305"/>
            <a:ext cx="485546" cy="181051"/>
          </a:xfrm>
          <a:prstGeom prst="rect">
            <a:avLst/>
          </a:prstGeom>
          <a:noFill/>
          <a:ln>
            <a:noFill/>
          </a:ln>
        </p:spPr>
      </p:pic>
      <p:sp>
        <p:nvSpPr>
          <p:cNvPr id="1041" name="Google Shape;1041;p27"/>
          <p:cNvSpPr txBox="1"/>
          <p:nvPr/>
        </p:nvSpPr>
        <p:spPr>
          <a:xfrm>
            <a:off x="857707" y="790956"/>
            <a:ext cx="10478110" cy="553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A8F7E"/>
              </a:buClr>
              <a:buSzPts val="3600"/>
              <a:buFont typeface="Merriweather"/>
              <a:buNone/>
            </a:pPr>
            <a:r>
              <a:rPr b="1" i="1" lang="en-US" sz="3600" u="none" cap="none" strike="noStrike">
                <a:solidFill>
                  <a:srgbClr val="7A8F7E"/>
                </a:solidFill>
                <a:latin typeface="Merriweather"/>
                <a:ea typeface="Merriweather"/>
                <a:cs typeface="Merriweather"/>
                <a:sym typeface="Merriweather"/>
              </a:rPr>
              <a:t>Dor espiritual</a:t>
            </a:r>
            <a:r>
              <a:rPr b="1" i="0" lang="en-US" sz="3600" u="none" cap="none" strike="noStrike">
                <a:solidFill>
                  <a:srgbClr val="2C3E2D"/>
                </a:solidFill>
                <a:latin typeface="Merriweather"/>
                <a:ea typeface="Merriweather"/>
                <a:cs typeface="Merriweather"/>
                <a:sym typeface="Merriweather"/>
              </a:rPr>
              <a:t> e </a:t>
            </a:r>
            <a:r>
              <a:rPr b="1" i="1" lang="en-US" sz="3600" u="none" cap="none" strike="noStrike">
                <a:solidFill>
                  <a:srgbClr val="7A8F7E"/>
                </a:solidFill>
                <a:latin typeface="Merriweather"/>
                <a:ea typeface="Merriweather"/>
                <a:cs typeface="Merriweather"/>
                <a:sym typeface="Merriweather"/>
              </a:rPr>
              <a:t>acolhimento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042" name="Google Shape;1042;p27"/>
          <p:cNvPicPr preferRelativeResize="0"/>
          <p:nvPr/>
        </p:nvPicPr>
        <p:blipFill rotWithShape="1">
          <a:blip r:embed="rId9">
            <a:alphaModFix/>
          </a:blip>
          <a:srcRect b="0" l="-7" r="-7" t="0"/>
          <a:stretch/>
        </p:blipFill>
        <p:spPr>
          <a:xfrm>
            <a:off x="1333195" y="1933956"/>
            <a:ext cx="9525305" cy="2339035"/>
          </a:xfrm>
          <a:prstGeom prst="rect">
            <a:avLst/>
          </a:prstGeom>
          <a:noFill/>
          <a:ln>
            <a:noFill/>
          </a:ln>
        </p:spPr>
      </p:pic>
      <p:sp>
        <p:nvSpPr>
          <p:cNvPr id="1043" name="Google Shape;1043;p27"/>
          <p:cNvSpPr txBox="1"/>
          <p:nvPr/>
        </p:nvSpPr>
        <p:spPr>
          <a:xfrm>
            <a:off x="2115007" y="2428646"/>
            <a:ext cx="7963510" cy="8577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2400"/>
              <a:buFont typeface="Merriweather"/>
              <a:buNone/>
            </a:pPr>
            <a:r>
              <a:rPr b="0" i="0" lang="en-US" sz="2400" u="none" cap="none" strike="noStrike">
                <a:solidFill>
                  <a:srgbClr val="2C3E2D"/>
                </a:solidFill>
                <a:latin typeface="Merriweather"/>
                <a:ea typeface="Merriweather"/>
                <a:cs typeface="Merriweather"/>
                <a:sym typeface="Merriweather"/>
              </a:rPr>
              <a:t>"Muitas famílias deixam a igreja não por falta de fé, mas por falta de acolhimento."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4" name="Google Shape;1044;p27"/>
          <p:cNvSpPr txBox="1"/>
          <p:nvPr/>
        </p:nvSpPr>
        <p:spPr>
          <a:xfrm>
            <a:off x="5357470" y="3520440"/>
            <a:ext cx="1481328" cy="25786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A8F7E"/>
              </a:buClr>
              <a:buSzPts val="1600"/>
              <a:buFont typeface="Montserrat"/>
              <a:buNone/>
            </a:pPr>
            <a:r>
              <a:rPr b="1" i="0" lang="en-US" sz="1600" u="none" cap="none" strike="noStrike">
                <a:solidFill>
                  <a:srgbClr val="7A8F7E"/>
                </a:solidFill>
                <a:latin typeface="Montserrat"/>
                <a:ea typeface="Montserrat"/>
                <a:cs typeface="Montserrat"/>
                <a:sym typeface="Montserrat"/>
              </a:rPr>
              <a:t>Salmos 68:6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5" name="Google Shape;1045;p27"/>
          <p:cNvSpPr/>
          <p:nvPr/>
        </p:nvSpPr>
        <p:spPr>
          <a:xfrm>
            <a:off x="1571854" y="4749394"/>
            <a:ext cx="9048902" cy="1324051"/>
          </a:xfrm>
          <a:prstGeom prst="roundRect">
            <a:avLst>
              <a:gd fmla="val 14905" name="adj"/>
            </a:avLst>
          </a:prstGeom>
          <a:solidFill>
            <a:srgbClr val="7A8F7E">
              <a:alpha val="1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6" name="Google Shape;1046;p27"/>
          <p:cNvSpPr/>
          <p:nvPr/>
        </p:nvSpPr>
        <p:spPr>
          <a:xfrm>
            <a:off x="1571854" y="4749394"/>
            <a:ext cx="75895" cy="1324051"/>
          </a:xfrm>
          <a:prstGeom prst="roundRect">
            <a:avLst>
              <a:gd fmla="val 260034" name="adj"/>
            </a:avLst>
          </a:prstGeom>
          <a:solidFill>
            <a:srgbClr val="7A8F7E"/>
          </a:solidFill>
          <a:ln cap="flat" cmpd="sng" w="12700">
            <a:solidFill>
              <a:srgbClr val="7A8F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047" name="Google Shape;1047;p27"/>
          <p:cNvPicPr preferRelativeResize="0"/>
          <p:nvPr/>
        </p:nvPicPr>
        <p:blipFill rotWithShape="1">
          <a:blip r:embed="rId10">
            <a:alphaModFix/>
          </a:blip>
          <a:srcRect b="0" l="-90" r="-90" t="0"/>
          <a:stretch/>
        </p:blipFill>
        <p:spPr>
          <a:xfrm>
            <a:off x="2201875" y="5044745"/>
            <a:ext cx="381305" cy="304495"/>
          </a:xfrm>
          <a:prstGeom prst="rect">
            <a:avLst/>
          </a:prstGeom>
          <a:noFill/>
          <a:ln>
            <a:noFill/>
          </a:ln>
        </p:spPr>
      </p:pic>
      <p:sp>
        <p:nvSpPr>
          <p:cNvPr id="1048" name="Google Shape;1048;p27"/>
          <p:cNvSpPr txBox="1"/>
          <p:nvPr/>
        </p:nvSpPr>
        <p:spPr>
          <a:xfrm>
            <a:off x="2725826" y="5053889"/>
            <a:ext cx="7344461" cy="7050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2100"/>
              <a:buFont typeface="Montserrat"/>
              <a:buNone/>
            </a:pPr>
            <a:r>
              <a:rPr b="0" i="0" lang="en-US" sz="21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A igreja deveria ser </a:t>
            </a:r>
            <a:r>
              <a:rPr b="1" i="0" lang="en-US" sz="2100" u="none" cap="none" strike="noStrike">
                <a:solidFill>
                  <a:srgbClr val="7A8F7E"/>
                </a:solidFill>
                <a:latin typeface="Montserrat"/>
                <a:ea typeface="Montserrat"/>
                <a:cs typeface="Montserrat"/>
                <a:sym typeface="Montserrat"/>
              </a:rPr>
              <a:t>refúgio</a:t>
            </a:r>
            <a:r>
              <a:rPr b="0" i="0" lang="en-US" sz="21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, mas muitas vezes se torna </a:t>
            </a:r>
            <a:r>
              <a:rPr b="1" i="0" lang="en-US" sz="2100" u="none" cap="none" strike="noStrike">
                <a:solidFill>
                  <a:srgbClr val="7A8F7E"/>
                </a:solidFill>
                <a:latin typeface="Montserrat"/>
                <a:ea typeface="Montserrat"/>
                <a:cs typeface="Montserrat"/>
                <a:sym typeface="Montserrat"/>
              </a:rPr>
              <a:t>exclusão</a:t>
            </a:r>
            <a:r>
              <a:rPr b="0" i="0" lang="en-US" sz="21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049" name="Google Shape;1049;p27"/>
          <p:cNvPicPr preferRelativeResize="0"/>
          <p:nvPr/>
        </p:nvPicPr>
        <p:blipFill rotWithShape="1">
          <a:blip r:embed="rId11">
            <a:alphaModFix/>
          </a:blip>
          <a:srcRect b="0" l="-201" r="-201" t="0"/>
          <a:stretch/>
        </p:blipFill>
        <p:spPr>
          <a:xfrm>
            <a:off x="5051146" y="1742846"/>
            <a:ext cx="2095805" cy="418795"/>
          </a:xfrm>
          <a:prstGeom prst="rect">
            <a:avLst/>
          </a:prstGeom>
          <a:noFill/>
          <a:ln>
            <a:noFill/>
          </a:ln>
        </p:spPr>
      </p:pic>
      <p:sp>
        <p:nvSpPr>
          <p:cNvPr id="1050" name="Google Shape;1050;p27"/>
          <p:cNvSpPr/>
          <p:nvPr/>
        </p:nvSpPr>
        <p:spPr>
          <a:xfrm>
            <a:off x="5631790" y="1742846"/>
            <a:ext cx="1515161" cy="4197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Montserrat"/>
              <a:buNone/>
            </a:pPr>
            <a:r>
              <a:rPr b="1" i="0" lang="en-US" sz="15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Salmos 68:6 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051" name="Google Shape;1051;p27"/>
          <p:cNvPicPr preferRelativeResize="0"/>
          <p:nvPr/>
        </p:nvPicPr>
        <p:blipFill rotWithShape="1">
          <a:blip r:embed="rId12">
            <a:alphaModFix/>
          </a:blip>
          <a:srcRect b="0" l="-1648" r="-1648" t="0"/>
          <a:stretch/>
        </p:blipFill>
        <p:spPr>
          <a:xfrm>
            <a:off x="5384902" y="1857146"/>
            <a:ext cx="171907" cy="190195"/>
          </a:xfrm>
          <a:prstGeom prst="rect">
            <a:avLst/>
          </a:prstGeom>
          <a:noFill/>
          <a:ln>
            <a:noFill/>
          </a:ln>
        </p:spPr>
      </p:pic>
      <p:sp>
        <p:nvSpPr>
          <p:cNvPr id="1052" name="Google Shape;1052;p27"/>
          <p:cNvSpPr txBox="1"/>
          <p:nvPr/>
        </p:nvSpPr>
        <p:spPr>
          <a:xfrm>
            <a:off x="9106510" y="5982005"/>
            <a:ext cx="1472184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500"/>
              <a:buFont typeface="Montserrat"/>
              <a:buNone/>
            </a:pPr>
            <a:r>
              <a:rPr b="1" i="0" lang="en-US" sz="15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Dani Noronha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3" name="Google Shape;1053;p27"/>
          <p:cNvSpPr txBox="1"/>
          <p:nvPr/>
        </p:nvSpPr>
        <p:spPr>
          <a:xfrm>
            <a:off x="9124798" y="6229807"/>
            <a:ext cx="1457554" cy="1719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7A8F7E"/>
              </a:buClr>
              <a:buSzPts val="1000"/>
              <a:buFont typeface="Montserrat"/>
              <a:buNone/>
            </a:pPr>
            <a:r>
              <a:rPr b="0" i="0" lang="en-US" sz="1000" u="none" cap="none" strike="noStrike">
                <a:solidFill>
                  <a:srgbClr val="7A8F7E"/>
                </a:solidFill>
                <a:latin typeface="Montserrat"/>
                <a:ea typeface="Montserrat"/>
                <a:cs typeface="Montserrat"/>
                <a:sym typeface="Montserrat"/>
              </a:rPr>
              <a:t>Neuropsicopedagoga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054" name="Google Shape;1054;p27"/>
          <p:cNvPicPr preferRelativeResize="0"/>
          <p:nvPr/>
        </p:nvPicPr>
        <p:blipFill rotWithShape="1">
          <a:blip r:embed="rId13">
            <a:alphaModFix amt="95000"/>
          </a:blip>
          <a:srcRect b="0" l="0" r="0" t="0"/>
          <a:stretch/>
        </p:blipFill>
        <p:spPr>
          <a:xfrm>
            <a:off x="10858500" y="6100877"/>
            <a:ext cx="952805" cy="181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9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p28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1E8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061" name="Google Shape;1061;p28"/>
          <p:cNvPicPr preferRelativeResize="0"/>
          <p:nvPr/>
        </p:nvPicPr>
        <p:blipFill rotWithShape="1">
          <a:blip r:embed="rId3">
            <a:alphaModFix/>
          </a:blip>
          <a:srcRect b="-1" l="0" r="0" t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062" name="Google Shape;1062;p28"/>
          <p:cNvPicPr preferRelativeResize="0"/>
          <p:nvPr/>
        </p:nvPicPr>
        <p:blipFill rotWithShape="1">
          <a:blip r:embed="rId4">
            <a:alphaModFix amt="3000"/>
          </a:blip>
          <a:srcRect b="0" l="0" r="0" t="0"/>
          <a:stretch/>
        </p:blipFill>
        <p:spPr>
          <a:xfrm>
            <a:off x="4190695" y="1524305"/>
            <a:ext cx="485546" cy="181051"/>
          </a:xfrm>
          <a:prstGeom prst="rect">
            <a:avLst/>
          </a:prstGeom>
          <a:noFill/>
          <a:ln>
            <a:noFill/>
          </a:ln>
        </p:spPr>
      </p:pic>
      <p:sp>
        <p:nvSpPr>
          <p:cNvPr id="1063" name="Google Shape;1063;p28"/>
          <p:cNvSpPr/>
          <p:nvPr/>
        </p:nvSpPr>
        <p:spPr>
          <a:xfrm>
            <a:off x="571500" y="1238098"/>
            <a:ext cx="11048695" cy="19202"/>
          </a:xfrm>
          <a:prstGeom prst="rect">
            <a:avLst/>
          </a:prstGeom>
          <a:solidFill>
            <a:srgbClr val="7A8F7E"/>
          </a:solidFill>
          <a:ln cap="flat" cmpd="sng" w="12700">
            <a:solidFill>
              <a:srgbClr val="7A8F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4" name="Google Shape;1064;p28"/>
          <p:cNvSpPr txBox="1"/>
          <p:nvPr/>
        </p:nvSpPr>
        <p:spPr>
          <a:xfrm>
            <a:off x="571500" y="381305"/>
            <a:ext cx="2667305" cy="42885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A8F7E"/>
              </a:buClr>
              <a:buSzPts val="2700"/>
              <a:buFont typeface="Merriweather"/>
              <a:buNone/>
            </a:pPr>
            <a:r>
              <a:rPr b="1" i="0" lang="en-US" sz="2700" u="none" cap="none" strike="noStrike">
                <a:solidFill>
                  <a:srgbClr val="7A8F7E"/>
                </a:solidFill>
                <a:latin typeface="Merriweather"/>
                <a:ea typeface="Merriweather"/>
                <a:cs typeface="Merriweather"/>
                <a:sym typeface="Merriweather"/>
              </a:rPr>
              <a:t>DESAFIO</a:t>
            </a:r>
            <a:r>
              <a:rPr b="1" i="0" lang="en-US" sz="2700" u="none" cap="none" strike="noStrike">
                <a:solidFill>
                  <a:srgbClr val="2C3E2D"/>
                </a:solidFill>
                <a:latin typeface="Merriweather"/>
                <a:ea typeface="Merriweather"/>
                <a:cs typeface="Merriweather"/>
                <a:sym typeface="Merriweather"/>
              </a:rPr>
              <a:t> REAL </a:t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5" name="Google Shape;1065;p28"/>
          <p:cNvSpPr txBox="1"/>
          <p:nvPr/>
        </p:nvSpPr>
        <p:spPr>
          <a:xfrm>
            <a:off x="571500" y="886054"/>
            <a:ext cx="2667305" cy="210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1300"/>
              <a:buFont typeface="Montserrat"/>
              <a:buNone/>
            </a:pPr>
            <a:r>
              <a:rPr b="0" i="0" lang="en-US" sz="13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A igreja enfrenta: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6" name="Google Shape;1066;p28"/>
          <p:cNvSpPr txBox="1"/>
          <p:nvPr/>
        </p:nvSpPr>
        <p:spPr>
          <a:xfrm>
            <a:off x="10172700" y="547726"/>
            <a:ext cx="1457554" cy="210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300"/>
              <a:buFont typeface="Montserrat"/>
              <a:buNone/>
            </a:pPr>
            <a:r>
              <a:rPr b="1" i="0" lang="en-US" sz="13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Dani Noronha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7" name="Google Shape;1067;p28"/>
          <p:cNvSpPr txBox="1"/>
          <p:nvPr/>
        </p:nvSpPr>
        <p:spPr>
          <a:xfrm>
            <a:off x="10172700" y="757123"/>
            <a:ext cx="1457554" cy="1719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1000"/>
              <a:buFont typeface="Montserrat"/>
              <a:buNone/>
            </a:pPr>
            <a:r>
              <a:rPr b="0" i="0" lang="en-US" sz="10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Neuropsicopedagoga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068" name="Google Shape;1068;p28"/>
          <p:cNvPicPr preferRelativeResize="0"/>
          <p:nvPr/>
        </p:nvPicPr>
        <p:blipFill rotWithShape="1">
          <a:blip r:embed="rId5">
            <a:alphaModFix/>
          </a:blip>
          <a:srcRect b="-6" l="0" r="0" t="-6"/>
          <a:stretch/>
        </p:blipFill>
        <p:spPr>
          <a:xfrm>
            <a:off x="571500" y="1543507"/>
            <a:ext cx="11048695" cy="4743907"/>
          </a:xfrm>
          <a:prstGeom prst="rect">
            <a:avLst/>
          </a:prstGeom>
          <a:noFill/>
          <a:ln>
            <a:noFill/>
          </a:ln>
        </p:spPr>
      </p:pic>
      <p:sp>
        <p:nvSpPr>
          <p:cNvPr id="1069" name="Google Shape;1069;p28"/>
          <p:cNvSpPr/>
          <p:nvPr/>
        </p:nvSpPr>
        <p:spPr>
          <a:xfrm>
            <a:off x="972007" y="1943100"/>
            <a:ext cx="10248595" cy="676656"/>
          </a:xfrm>
          <a:prstGeom prst="roundRect">
            <a:avLst>
              <a:gd fmla="val 45679" name="adj"/>
            </a:avLst>
          </a:prstGeom>
          <a:solidFill>
            <a:srgbClr val="7A8F7E">
              <a:alpha val="509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0" name="Google Shape;1070;p28"/>
          <p:cNvSpPr/>
          <p:nvPr/>
        </p:nvSpPr>
        <p:spPr>
          <a:xfrm>
            <a:off x="972007" y="1943100"/>
            <a:ext cx="57607" cy="676656"/>
          </a:xfrm>
          <a:prstGeom prst="roundRect">
            <a:avLst>
              <a:gd fmla="val 536555" name="adj"/>
            </a:avLst>
          </a:prstGeom>
          <a:solidFill>
            <a:srgbClr val="7A8F7E"/>
          </a:solidFill>
          <a:ln cap="flat" cmpd="sng" w="12700">
            <a:solidFill>
              <a:srgbClr val="7A8F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071" name="Google Shape;1071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95374" y="2192731"/>
            <a:ext cx="171907" cy="171907"/>
          </a:xfrm>
          <a:prstGeom prst="rect">
            <a:avLst/>
          </a:prstGeom>
          <a:noFill/>
          <a:ln>
            <a:noFill/>
          </a:ln>
        </p:spPr>
      </p:pic>
      <p:sp>
        <p:nvSpPr>
          <p:cNvPr id="1072" name="Google Shape;1072;p28"/>
          <p:cNvSpPr txBox="1"/>
          <p:nvPr/>
        </p:nvSpPr>
        <p:spPr>
          <a:xfrm>
            <a:off x="1837944" y="2143354"/>
            <a:ext cx="2051914" cy="25786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A8F7E"/>
              </a:buClr>
              <a:buSzPts val="1600"/>
              <a:buFont typeface="Montserrat"/>
              <a:buNone/>
            </a:pPr>
            <a:r>
              <a:rPr b="1" i="0" lang="en-US" sz="1600" u="none" cap="none" strike="noStrike">
                <a:solidFill>
                  <a:srgbClr val="7A8F7E"/>
                </a:solidFill>
                <a:latin typeface="Montserrat"/>
                <a:ea typeface="Montserrat"/>
                <a:cs typeface="Montserrat"/>
                <a:sym typeface="Montserrat"/>
              </a:rPr>
              <a:t>falta de preparo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3" name="Google Shape;1073;p28"/>
          <p:cNvSpPr/>
          <p:nvPr/>
        </p:nvSpPr>
        <p:spPr>
          <a:xfrm>
            <a:off x="972007" y="2804465"/>
            <a:ext cx="10248595" cy="676656"/>
          </a:xfrm>
          <a:prstGeom prst="roundRect">
            <a:avLst>
              <a:gd fmla="val 45679" name="adj"/>
            </a:avLst>
          </a:prstGeom>
          <a:solidFill>
            <a:srgbClr val="7A8F7E">
              <a:alpha val="509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4" name="Google Shape;1074;p28"/>
          <p:cNvSpPr/>
          <p:nvPr/>
        </p:nvSpPr>
        <p:spPr>
          <a:xfrm>
            <a:off x="972007" y="2804465"/>
            <a:ext cx="57607" cy="676656"/>
          </a:xfrm>
          <a:prstGeom prst="roundRect">
            <a:avLst>
              <a:gd fmla="val 536555" name="adj"/>
            </a:avLst>
          </a:prstGeom>
          <a:solidFill>
            <a:srgbClr val="7A8F7E"/>
          </a:solidFill>
          <a:ln cap="flat" cmpd="sng" w="12700">
            <a:solidFill>
              <a:srgbClr val="7A8F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075" name="Google Shape;1075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95374" y="3054096"/>
            <a:ext cx="171907" cy="171907"/>
          </a:xfrm>
          <a:prstGeom prst="rect">
            <a:avLst/>
          </a:prstGeom>
          <a:noFill/>
          <a:ln>
            <a:noFill/>
          </a:ln>
        </p:spPr>
      </p:pic>
      <p:sp>
        <p:nvSpPr>
          <p:cNvPr id="1076" name="Google Shape;1076;p28"/>
          <p:cNvSpPr txBox="1"/>
          <p:nvPr/>
        </p:nvSpPr>
        <p:spPr>
          <a:xfrm>
            <a:off x="1837944" y="3003804"/>
            <a:ext cx="2826410" cy="25786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A8F7E"/>
              </a:buClr>
              <a:buSzPts val="1600"/>
              <a:buFont typeface="Montserrat"/>
              <a:buNone/>
            </a:pPr>
            <a:r>
              <a:rPr b="1" i="0" lang="en-US" sz="1600" u="none" cap="none" strike="noStrike">
                <a:solidFill>
                  <a:srgbClr val="7A8F7E"/>
                </a:solidFill>
                <a:latin typeface="Montserrat"/>
                <a:ea typeface="Montserrat"/>
                <a:cs typeface="Montserrat"/>
                <a:sym typeface="Montserrat"/>
              </a:rPr>
              <a:t>falta de conhecimento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7" name="Google Shape;1077;p28"/>
          <p:cNvSpPr/>
          <p:nvPr/>
        </p:nvSpPr>
        <p:spPr>
          <a:xfrm>
            <a:off x="972007" y="3664915"/>
            <a:ext cx="10248595" cy="676656"/>
          </a:xfrm>
          <a:prstGeom prst="roundRect">
            <a:avLst>
              <a:gd fmla="val 45679" name="adj"/>
            </a:avLst>
          </a:prstGeom>
          <a:solidFill>
            <a:srgbClr val="7A8F7E">
              <a:alpha val="509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8" name="Google Shape;1078;p28"/>
          <p:cNvSpPr/>
          <p:nvPr/>
        </p:nvSpPr>
        <p:spPr>
          <a:xfrm>
            <a:off x="972007" y="3664915"/>
            <a:ext cx="57607" cy="676656"/>
          </a:xfrm>
          <a:prstGeom prst="roundRect">
            <a:avLst>
              <a:gd fmla="val 536555" name="adj"/>
            </a:avLst>
          </a:prstGeom>
          <a:solidFill>
            <a:srgbClr val="7A8F7E"/>
          </a:solidFill>
          <a:ln cap="flat" cmpd="sng" w="12700">
            <a:solidFill>
              <a:srgbClr val="7A8F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079" name="Google Shape;1079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95374" y="3914546"/>
            <a:ext cx="171907" cy="171907"/>
          </a:xfrm>
          <a:prstGeom prst="rect">
            <a:avLst/>
          </a:prstGeom>
          <a:noFill/>
          <a:ln>
            <a:noFill/>
          </a:ln>
        </p:spPr>
      </p:pic>
      <p:sp>
        <p:nvSpPr>
          <p:cNvPr id="1080" name="Google Shape;1080;p28"/>
          <p:cNvSpPr txBox="1"/>
          <p:nvPr/>
        </p:nvSpPr>
        <p:spPr>
          <a:xfrm>
            <a:off x="1837944" y="3865169"/>
            <a:ext cx="1483157" cy="25786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A8F7E"/>
              </a:buClr>
              <a:buSzPts val="1600"/>
              <a:buFont typeface="Montserrat"/>
              <a:buNone/>
            </a:pPr>
            <a:r>
              <a:rPr b="1" i="0" lang="en-US" sz="1600" u="none" cap="none" strike="noStrike">
                <a:solidFill>
                  <a:srgbClr val="7A8F7E"/>
                </a:solidFill>
                <a:latin typeface="Montserrat"/>
                <a:ea typeface="Montserrat"/>
                <a:cs typeface="Montserrat"/>
                <a:sym typeface="Montserrat"/>
              </a:rPr>
              <a:t>insegurança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1" name="Google Shape;1081;p28"/>
          <p:cNvSpPr/>
          <p:nvPr/>
        </p:nvSpPr>
        <p:spPr>
          <a:xfrm>
            <a:off x="972007" y="4526280"/>
            <a:ext cx="10248595" cy="676656"/>
          </a:xfrm>
          <a:prstGeom prst="roundRect">
            <a:avLst>
              <a:gd fmla="val 45679" name="adj"/>
            </a:avLst>
          </a:prstGeom>
          <a:solidFill>
            <a:srgbClr val="7A8F7E">
              <a:alpha val="509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2" name="Google Shape;1082;p28"/>
          <p:cNvSpPr/>
          <p:nvPr/>
        </p:nvSpPr>
        <p:spPr>
          <a:xfrm>
            <a:off x="972007" y="4526280"/>
            <a:ext cx="57607" cy="676656"/>
          </a:xfrm>
          <a:prstGeom prst="roundRect">
            <a:avLst>
              <a:gd fmla="val 536555" name="adj"/>
            </a:avLst>
          </a:prstGeom>
          <a:solidFill>
            <a:srgbClr val="7A8F7E"/>
          </a:solidFill>
          <a:ln cap="flat" cmpd="sng" w="12700">
            <a:solidFill>
              <a:srgbClr val="7A8F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083" name="Google Shape;1083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95374" y="4775911"/>
            <a:ext cx="171907" cy="171907"/>
          </a:xfrm>
          <a:prstGeom prst="rect">
            <a:avLst/>
          </a:prstGeom>
          <a:noFill/>
          <a:ln>
            <a:noFill/>
          </a:ln>
        </p:spPr>
      </p:pic>
      <p:sp>
        <p:nvSpPr>
          <p:cNvPr id="1084" name="Google Shape;1084;p28"/>
          <p:cNvSpPr txBox="1"/>
          <p:nvPr/>
        </p:nvSpPr>
        <p:spPr>
          <a:xfrm>
            <a:off x="1837944" y="4726534"/>
            <a:ext cx="2131466" cy="25786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A8F7E"/>
              </a:buClr>
              <a:buSzPts val="1600"/>
              <a:buFont typeface="Montserrat"/>
              <a:buNone/>
            </a:pPr>
            <a:r>
              <a:rPr b="1" i="0" lang="en-US" sz="1600" u="none" cap="none" strike="noStrike">
                <a:solidFill>
                  <a:srgbClr val="7A8F7E"/>
                </a:solidFill>
                <a:latin typeface="Montserrat"/>
                <a:ea typeface="Montserrat"/>
                <a:cs typeface="Montserrat"/>
                <a:sym typeface="Montserrat"/>
              </a:rPr>
              <a:t>falta de recursos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5" name="Google Shape;1085;p28"/>
          <p:cNvSpPr/>
          <p:nvPr/>
        </p:nvSpPr>
        <p:spPr>
          <a:xfrm>
            <a:off x="972007" y="5387645"/>
            <a:ext cx="10248595" cy="905256"/>
          </a:xfrm>
          <a:prstGeom prst="roundRect">
            <a:avLst>
              <a:gd fmla="val 34024" name="adj"/>
            </a:avLst>
          </a:prstGeom>
          <a:solidFill>
            <a:srgbClr val="7A8F7E">
              <a:alpha val="7843"/>
            </a:srgbClr>
          </a:solidFill>
          <a:ln cap="flat" cmpd="sng" w="25400">
            <a:solidFill>
              <a:srgbClr val="7A8F7E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6" name="Google Shape;1086;p28"/>
          <p:cNvSpPr txBox="1"/>
          <p:nvPr/>
        </p:nvSpPr>
        <p:spPr>
          <a:xfrm>
            <a:off x="1028700" y="5692140"/>
            <a:ext cx="10135210" cy="29535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A8F7E"/>
              </a:buClr>
              <a:buSzPts val="1600"/>
              <a:buFont typeface="Montserrat"/>
              <a:buNone/>
            </a:pPr>
            <a:r>
              <a:rPr b="1" i="0" lang="en-US" sz="1600" u="none" cap="none" strike="noStrike">
                <a:solidFill>
                  <a:srgbClr val="7A8F7E"/>
                </a:solidFill>
                <a:latin typeface="Montserrat"/>
                <a:ea typeface="Montserrat"/>
                <a:cs typeface="Montserrat"/>
                <a:sym typeface="Montserrat"/>
              </a:rPr>
              <a:t>"Não é falta de amor.</a:t>
            </a:r>
            <a:r>
              <a:rPr b="0" i="0" lang="en-US" sz="16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 É </a:t>
            </a:r>
            <a:r>
              <a:rPr b="1" i="0" lang="en-US" sz="1600" u="none" cap="none" strike="noStrike">
                <a:solidFill>
                  <a:srgbClr val="7A8F7E"/>
                </a:solidFill>
                <a:latin typeface="Montserrat"/>
                <a:ea typeface="Montserrat"/>
                <a:cs typeface="Montserrat"/>
                <a:sym typeface="Montserrat"/>
              </a:rPr>
              <a:t>falta de entendimento e preparo</a:t>
            </a:r>
            <a:r>
              <a:rPr b="0" i="0" lang="en-US" sz="16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 que impede o amor de agir." 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087" name="Google Shape;1087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953598" y="6391656"/>
            <a:ext cx="952805" cy="181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2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29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1E8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094" name="Google Shape;1094;p29"/>
          <p:cNvPicPr preferRelativeResize="0"/>
          <p:nvPr/>
        </p:nvPicPr>
        <p:blipFill rotWithShape="1">
          <a:blip r:embed="rId3">
            <a:alphaModFix/>
          </a:blip>
          <a:srcRect b="-1" l="0" r="0" t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095" name="Google Shape;1095;p29"/>
          <p:cNvPicPr preferRelativeResize="0"/>
          <p:nvPr/>
        </p:nvPicPr>
        <p:blipFill rotWithShape="1">
          <a:blip r:embed="rId4">
            <a:alphaModFix/>
          </a:blip>
          <a:srcRect b="0" l="-2083" r="-2083" t="0"/>
          <a:stretch/>
        </p:blipFill>
        <p:spPr>
          <a:xfrm>
            <a:off x="1809598" y="5800954"/>
            <a:ext cx="8572500" cy="91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096" name="Google Shape;1096;p29"/>
          <p:cNvPicPr preferRelativeResize="0"/>
          <p:nvPr/>
        </p:nvPicPr>
        <p:blipFill rotWithShape="1">
          <a:blip r:embed="rId5">
            <a:alphaModFix amt="3000"/>
          </a:blip>
          <a:srcRect b="0" l="0" r="0" t="0"/>
          <a:stretch/>
        </p:blipFill>
        <p:spPr>
          <a:xfrm>
            <a:off x="4190695" y="1524305"/>
            <a:ext cx="485546" cy="181051"/>
          </a:xfrm>
          <a:prstGeom prst="rect">
            <a:avLst/>
          </a:prstGeom>
          <a:noFill/>
          <a:ln>
            <a:noFill/>
          </a:ln>
        </p:spPr>
      </p:pic>
      <p:sp>
        <p:nvSpPr>
          <p:cNvPr id="1097" name="Google Shape;1097;p29"/>
          <p:cNvSpPr txBox="1"/>
          <p:nvPr/>
        </p:nvSpPr>
        <p:spPr>
          <a:xfrm>
            <a:off x="1333195" y="996696"/>
            <a:ext cx="9525305" cy="5532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A8F7E"/>
              </a:buClr>
              <a:buSzPts val="3900"/>
              <a:buFont typeface="Merriweather"/>
              <a:buNone/>
            </a:pPr>
            <a:r>
              <a:rPr b="1" i="0" lang="en-US" sz="3900" u="none" cap="none" strike="noStrike">
                <a:solidFill>
                  <a:srgbClr val="7A8F7E"/>
                </a:solidFill>
                <a:latin typeface="Merriweather"/>
                <a:ea typeface="Merriweather"/>
                <a:cs typeface="Merriweather"/>
                <a:sym typeface="Merriweather"/>
              </a:rPr>
              <a:t>Como Jesus</a:t>
            </a:r>
            <a:r>
              <a:rPr b="1" i="0" lang="en-US" sz="3900" u="none" cap="none" strike="noStrike">
                <a:solidFill>
                  <a:srgbClr val="2C3E2D"/>
                </a:solidFill>
                <a:latin typeface="Merriweather"/>
                <a:ea typeface="Merriweather"/>
                <a:cs typeface="Merriweather"/>
                <a:sym typeface="Merriweather"/>
              </a:rPr>
              <a:t> agiria </a:t>
            </a:r>
            <a:endParaRPr b="0" i="0" sz="3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8" name="Google Shape;1098;p29"/>
          <p:cNvSpPr txBox="1"/>
          <p:nvPr/>
        </p:nvSpPr>
        <p:spPr>
          <a:xfrm>
            <a:off x="1809598" y="1731874"/>
            <a:ext cx="8572500" cy="324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1800"/>
              <a:buFont typeface="Montserrat"/>
              <a:buNone/>
            </a:pPr>
            <a:r>
              <a:rPr b="0" i="0" lang="en-US" sz="18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 Jesus não priorizava </a:t>
            </a:r>
            <a:r>
              <a:rPr b="1" i="0" lang="en-US" sz="18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comportamento</a:t>
            </a:r>
            <a:r>
              <a:rPr b="0" i="0" lang="en-US" sz="18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. Ele priorizava </a:t>
            </a:r>
            <a:r>
              <a:rPr b="1" i="0" lang="en-US" sz="18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pessoas</a:t>
            </a:r>
            <a:r>
              <a:rPr b="0" i="0" lang="en-US" sz="18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099" name="Google Shape;1099;p29"/>
          <p:cNvPicPr preferRelativeResize="0"/>
          <p:nvPr/>
        </p:nvPicPr>
        <p:blipFill rotWithShape="1">
          <a:blip r:embed="rId6">
            <a:alphaModFix/>
          </a:blip>
          <a:srcRect b="0" l="-1" r="-1" t="0"/>
          <a:stretch/>
        </p:blipFill>
        <p:spPr>
          <a:xfrm>
            <a:off x="571500" y="2813609"/>
            <a:ext cx="3492094" cy="30476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100" name="Google Shape;1100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117750" y="3213202"/>
            <a:ext cx="400507" cy="400507"/>
          </a:xfrm>
          <a:prstGeom prst="rect">
            <a:avLst/>
          </a:prstGeom>
          <a:noFill/>
          <a:ln>
            <a:noFill/>
          </a:ln>
        </p:spPr>
      </p:pic>
      <p:sp>
        <p:nvSpPr>
          <p:cNvPr id="1101" name="Google Shape;1101;p29"/>
          <p:cNvSpPr txBox="1"/>
          <p:nvPr/>
        </p:nvSpPr>
        <p:spPr>
          <a:xfrm>
            <a:off x="672084" y="3851453"/>
            <a:ext cx="3299155" cy="2862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600"/>
              <a:buFont typeface="Montserrat"/>
              <a:buNone/>
            </a:pPr>
            <a:r>
              <a:rPr b="0" i="0" lang="en-US" sz="16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 Ele não </a:t>
            </a:r>
            <a:r>
              <a:rPr b="1" i="0" lang="en-US" sz="1600" u="none" cap="none" strike="noStrike">
                <a:solidFill>
                  <a:srgbClr val="7A8F7E"/>
                </a:solidFill>
                <a:latin typeface="Montserrat"/>
                <a:ea typeface="Montserrat"/>
                <a:cs typeface="Montserrat"/>
                <a:sym typeface="Montserrat"/>
              </a:rPr>
              <a:t>excluía os difíceis</a:t>
            </a:r>
            <a:r>
              <a:rPr b="0" i="0" lang="en-US" sz="16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2" name="Google Shape;1102;p29"/>
          <p:cNvSpPr txBox="1"/>
          <p:nvPr/>
        </p:nvSpPr>
        <p:spPr>
          <a:xfrm>
            <a:off x="1026871" y="4277563"/>
            <a:ext cx="2585009" cy="2478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1300"/>
              <a:buFont typeface="Montserrat"/>
              <a:buNone/>
            </a:pPr>
            <a:r>
              <a:rPr b="0" i="0" lang="en-US" sz="13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 Ele </a:t>
            </a:r>
            <a:r>
              <a:rPr b="1" i="0" lang="en-US" sz="13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se aproximava deles</a:t>
            </a:r>
            <a:r>
              <a:rPr b="0" i="0" lang="en-US" sz="13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103" name="Google Shape;1103;p29"/>
          <p:cNvPicPr preferRelativeResize="0"/>
          <p:nvPr/>
        </p:nvPicPr>
        <p:blipFill rotWithShape="1">
          <a:blip r:embed="rId8">
            <a:alphaModFix/>
          </a:blip>
          <a:srcRect b="-2" l="0" r="0" t="-2"/>
          <a:stretch/>
        </p:blipFill>
        <p:spPr>
          <a:xfrm>
            <a:off x="4349801" y="2813609"/>
            <a:ext cx="3492094" cy="30476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104" name="Google Shape;1104;p29"/>
          <p:cNvPicPr preferRelativeResize="0"/>
          <p:nvPr/>
        </p:nvPicPr>
        <p:blipFill rotWithShape="1">
          <a:blip r:embed="rId9">
            <a:alphaModFix/>
          </a:blip>
          <a:srcRect b="0" l="-411" r="-411" t="0"/>
          <a:stretch/>
        </p:blipFill>
        <p:spPr>
          <a:xfrm>
            <a:off x="5843016" y="3213202"/>
            <a:ext cx="504749" cy="400507"/>
          </a:xfrm>
          <a:prstGeom prst="rect">
            <a:avLst/>
          </a:prstGeom>
          <a:noFill/>
          <a:ln>
            <a:noFill/>
          </a:ln>
        </p:spPr>
      </p:pic>
      <p:sp>
        <p:nvSpPr>
          <p:cNvPr id="1105" name="Google Shape;1105;p29"/>
          <p:cNvSpPr txBox="1"/>
          <p:nvPr/>
        </p:nvSpPr>
        <p:spPr>
          <a:xfrm>
            <a:off x="4654296" y="3851453"/>
            <a:ext cx="2886761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600"/>
              <a:buFont typeface="Montserrat"/>
              <a:buNone/>
            </a:pPr>
            <a:r>
              <a:rPr b="0" i="0" lang="en-US" sz="16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 A </a:t>
            </a:r>
            <a:r>
              <a:rPr b="1" i="0" lang="en-US" sz="1600" u="none" cap="none" strike="noStrike">
                <a:solidFill>
                  <a:srgbClr val="7A8F7E"/>
                </a:solidFill>
                <a:latin typeface="Montserrat"/>
                <a:ea typeface="Montserrat"/>
                <a:cs typeface="Montserrat"/>
                <a:sym typeface="Montserrat"/>
              </a:rPr>
              <a:t>maturidade espiritual</a:t>
            </a:r>
            <a:r>
              <a:rPr b="0" i="0" lang="en-US" sz="16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 da igreja 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6" name="Google Shape;1106;p29"/>
          <p:cNvSpPr txBox="1"/>
          <p:nvPr/>
        </p:nvSpPr>
        <p:spPr>
          <a:xfrm>
            <a:off x="4654296" y="4560113"/>
            <a:ext cx="2886761" cy="48646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1300"/>
              <a:buFont typeface="Montserrat"/>
              <a:buNone/>
            </a:pPr>
            <a:r>
              <a:rPr b="0" i="0" lang="en-US" sz="13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 se revela na forma como ela trata </a:t>
            </a:r>
            <a:r>
              <a:rPr b="1" i="0" lang="en-US" sz="13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quem dá trabalho</a:t>
            </a:r>
            <a:r>
              <a:rPr b="0" i="0" lang="en-US" sz="13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107" name="Google Shape;1107;p29"/>
          <p:cNvPicPr preferRelativeResize="0"/>
          <p:nvPr/>
        </p:nvPicPr>
        <p:blipFill rotWithShape="1">
          <a:blip r:embed="rId8">
            <a:alphaModFix/>
          </a:blip>
          <a:srcRect b="-2" l="0" r="0" t="-2"/>
          <a:stretch/>
        </p:blipFill>
        <p:spPr>
          <a:xfrm>
            <a:off x="8128102" y="2813609"/>
            <a:ext cx="3492094" cy="30476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108" name="Google Shape;1108;p29"/>
          <p:cNvPicPr preferRelativeResize="0"/>
          <p:nvPr/>
        </p:nvPicPr>
        <p:blipFill rotWithShape="1">
          <a:blip r:embed="rId10">
            <a:alphaModFix/>
          </a:blip>
          <a:srcRect b="0" l="-411" r="-411" t="0"/>
          <a:stretch/>
        </p:blipFill>
        <p:spPr>
          <a:xfrm>
            <a:off x="9621317" y="3213202"/>
            <a:ext cx="504749" cy="400507"/>
          </a:xfrm>
          <a:prstGeom prst="rect">
            <a:avLst/>
          </a:prstGeom>
          <a:noFill/>
          <a:ln>
            <a:noFill/>
          </a:ln>
        </p:spPr>
      </p:pic>
      <p:sp>
        <p:nvSpPr>
          <p:cNvPr id="1109" name="Google Shape;1109;p29"/>
          <p:cNvSpPr txBox="1"/>
          <p:nvPr/>
        </p:nvSpPr>
        <p:spPr>
          <a:xfrm>
            <a:off x="8432597" y="3851453"/>
            <a:ext cx="2886761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600"/>
              <a:buFont typeface="Montserrat"/>
              <a:buNone/>
            </a:pPr>
            <a:r>
              <a:rPr b="0" i="0" lang="en-US" sz="16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 A igreja deve ser </a:t>
            </a:r>
            <a:r>
              <a:rPr b="1" i="0" lang="en-US" sz="1600" u="none" cap="none" strike="noStrike">
                <a:solidFill>
                  <a:srgbClr val="7A8F7E"/>
                </a:solidFill>
                <a:latin typeface="Montserrat"/>
                <a:ea typeface="Montserrat"/>
                <a:cs typeface="Montserrat"/>
                <a:sym typeface="Montserrat"/>
              </a:rPr>
              <a:t>refúgio</a:t>
            </a:r>
            <a:r>
              <a:rPr b="0" i="0" lang="en-US" sz="16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, não </a:t>
            </a:r>
            <a:r>
              <a:rPr b="1" i="0" lang="en-US" sz="1600" u="none" cap="none" strike="noStrike">
                <a:solidFill>
                  <a:srgbClr val="7A8F7E"/>
                </a:solidFill>
                <a:latin typeface="Montserrat"/>
                <a:ea typeface="Montserrat"/>
                <a:cs typeface="Montserrat"/>
                <a:sym typeface="Montserrat"/>
              </a:rPr>
              <a:t>exclusão</a:t>
            </a:r>
            <a:r>
              <a:rPr b="0" i="0" lang="en-US" sz="16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0" name="Google Shape;1110;p29"/>
          <p:cNvSpPr txBox="1"/>
          <p:nvPr/>
        </p:nvSpPr>
        <p:spPr>
          <a:xfrm>
            <a:off x="8432597" y="4560113"/>
            <a:ext cx="2886761" cy="48646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1300"/>
              <a:buFont typeface="Montserrat"/>
              <a:buNone/>
            </a:pPr>
            <a:r>
              <a:rPr b="0" i="0" lang="en-US" sz="13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 Acolhendo quem </a:t>
            </a:r>
            <a:r>
              <a:rPr b="1" i="0" lang="en-US" sz="13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precisa de cuidado</a:t>
            </a:r>
            <a:r>
              <a:rPr b="0" i="0" lang="en-US" sz="13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111" name="Google Shape;1111;p2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0668305" y="6210605"/>
            <a:ext cx="1143000" cy="362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6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3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1E8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118" name="Google Shape;1118;p30"/>
          <p:cNvPicPr preferRelativeResize="0"/>
          <p:nvPr/>
        </p:nvPicPr>
        <p:blipFill rotWithShape="1">
          <a:blip r:embed="rId3">
            <a:alphaModFix/>
          </a:blip>
          <a:srcRect b="-1" l="0" r="0" t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119" name="Google Shape;1119;p30"/>
          <p:cNvPicPr preferRelativeResize="0"/>
          <p:nvPr/>
        </p:nvPicPr>
        <p:blipFill rotWithShape="1">
          <a:blip r:embed="rId4">
            <a:alphaModFix amt="3000"/>
          </a:blip>
          <a:srcRect b="0" l="0" r="0" t="0"/>
          <a:stretch/>
        </p:blipFill>
        <p:spPr>
          <a:xfrm>
            <a:off x="3238805" y="571500"/>
            <a:ext cx="485546" cy="181051"/>
          </a:xfrm>
          <a:prstGeom prst="rect">
            <a:avLst/>
          </a:prstGeom>
          <a:noFill/>
          <a:ln>
            <a:noFill/>
          </a:ln>
        </p:spPr>
      </p:pic>
      <p:sp>
        <p:nvSpPr>
          <p:cNvPr id="1120" name="Google Shape;1120;p30"/>
          <p:cNvSpPr/>
          <p:nvPr/>
        </p:nvSpPr>
        <p:spPr>
          <a:xfrm>
            <a:off x="381305" y="1228954"/>
            <a:ext cx="11430000" cy="19202"/>
          </a:xfrm>
          <a:prstGeom prst="rect">
            <a:avLst/>
          </a:prstGeom>
          <a:solidFill>
            <a:srgbClr val="7A8F7E"/>
          </a:solidFill>
          <a:ln cap="flat" cmpd="sng" w="12700">
            <a:solidFill>
              <a:srgbClr val="7A8F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1" name="Google Shape;1121;p30"/>
          <p:cNvSpPr txBox="1"/>
          <p:nvPr/>
        </p:nvSpPr>
        <p:spPr>
          <a:xfrm>
            <a:off x="381305" y="381305"/>
            <a:ext cx="4942332" cy="4005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A8F7E"/>
              </a:buClr>
              <a:buSzPts val="2500"/>
              <a:buFont typeface="Merriweather"/>
              <a:buNone/>
            </a:pPr>
            <a:r>
              <a:rPr b="1" i="0" lang="en-US" sz="2500" u="none" cap="none" strike="noStrike">
                <a:solidFill>
                  <a:srgbClr val="7A8F7E"/>
                </a:solidFill>
                <a:latin typeface="Merriweather"/>
                <a:ea typeface="Merriweather"/>
                <a:cs typeface="Merriweather"/>
                <a:sym typeface="Merriweather"/>
              </a:rPr>
              <a:t>COMO</a:t>
            </a:r>
            <a:r>
              <a:rPr b="1" i="0" lang="en-US" sz="2500" u="none" cap="none" strike="noStrike">
                <a:solidFill>
                  <a:srgbClr val="2C3E2D"/>
                </a:solidFill>
                <a:latin typeface="Merriweather"/>
                <a:ea typeface="Merriweather"/>
                <a:cs typeface="Merriweather"/>
                <a:sym typeface="Merriweather"/>
              </a:rPr>
              <a:t> INCLUIR NA PRÁTICA </a:t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2" name="Google Shape;1122;p30"/>
          <p:cNvSpPr txBox="1"/>
          <p:nvPr/>
        </p:nvSpPr>
        <p:spPr>
          <a:xfrm>
            <a:off x="381305" y="857707"/>
            <a:ext cx="51435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1500"/>
              <a:buFont typeface="Montserrat"/>
              <a:buNone/>
            </a:pPr>
            <a:r>
              <a:rPr b="0" i="0" lang="en-US" sz="15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Inclusão não é discurso. É ação intencional.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123" name="Google Shape;1123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858500" y="642823"/>
            <a:ext cx="952805" cy="1810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124" name="Google Shape;1124;p30"/>
          <p:cNvPicPr preferRelativeResize="0"/>
          <p:nvPr/>
        </p:nvPicPr>
        <p:blipFill rotWithShape="1">
          <a:blip r:embed="rId6">
            <a:alphaModFix/>
          </a:blip>
          <a:srcRect b="0" l="-11" r="-11" t="0"/>
          <a:stretch/>
        </p:blipFill>
        <p:spPr>
          <a:xfrm>
            <a:off x="381305" y="6391656"/>
            <a:ext cx="11430000" cy="6665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125" name="Google Shape;1125;p30"/>
          <p:cNvPicPr preferRelativeResize="0"/>
          <p:nvPr/>
        </p:nvPicPr>
        <p:blipFill rotWithShape="1">
          <a:blip r:embed="rId7">
            <a:alphaModFix/>
          </a:blip>
          <a:srcRect b="0" l="-57" r="-57" t="0"/>
          <a:stretch/>
        </p:blipFill>
        <p:spPr>
          <a:xfrm>
            <a:off x="676656" y="6610198"/>
            <a:ext cx="200254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6" name="Google Shape;1126;p30"/>
          <p:cNvSpPr txBox="1"/>
          <p:nvPr/>
        </p:nvSpPr>
        <p:spPr>
          <a:xfrm>
            <a:off x="10084003" y="6620256"/>
            <a:ext cx="1652321" cy="210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A8F7E"/>
              </a:buClr>
              <a:buSzPts val="1300"/>
              <a:buFont typeface="Montserrat"/>
              <a:buNone/>
            </a:pPr>
            <a:r>
              <a:rPr b="1" i="0" lang="en-US" sz="1300" u="none" cap="none" strike="noStrike">
                <a:solidFill>
                  <a:srgbClr val="7A8F7E"/>
                </a:solidFill>
                <a:latin typeface="Montserrat"/>
                <a:ea typeface="Montserrat"/>
                <a:cs typeface="Montserrat"/>
                <a:sym typeface="Montserrat"/>
              </a:rPr>
              <a:t>📖 Mateus 25:40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7" name="Google Shape;1127;p30"/>
          <p:cNvSpPr txBox="1"/>
          <p:nvPr/>
        </p:nvSpPr>
        <p:spPr>
          <a:xfrm>
            <a:off x="875995" y="6601054"/>
            <a:ext cx="6124651" cy="23865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500"/>
              <a:buFont typeface="Merriweather"/>
              <a:buNone/>
            </a:pPr>
            <a:r>
              <a:rPr b="1" i="0" lang="en-US" sz="1500" u="none" cap="none" strike="noStrike">
                <a:solidFill>
                  <a:srgbClr val="2C3E2D"/>
                </a:solidFill>
                <a:latin typeface="Merriweather"/>
                <a:ea typeface="Merriweather"/>
                <a:cs typeface="Merriweather"/>
                <a:sym typeface="Merriweather"/>
              </a:rPr>
              <a:t>"A igreja que acolhe o diferente revela o verdadeiro Cristo."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128" name="Google Shape;1128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81305" y="1485900"/>
            <a:ext cx="5619902" cy="22384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129" name="Google Shape;1129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952598" y="1686154"/>
            <a:ext cx="476402" cy="4764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130" name="Google Shape;1130;p30"/>
          <p:cNvPicPr preferRelativeResize="0"/>
          <p:nvPr/>
        </p:nvPicPr>
        <p:blipFill rotWithShape="1">
          <a:blip r:embed="rId10">
            <a:alphaModFix/>
          </a:blip>
          <a:srcRect b="-45" l="0" r="0" t="-45"/>
          <a:stretch/>
        </p:blipFill>
        <p:spPr>
          <a:xfrm>
            <a:off x="3062326" y="1809598"/>
            <a:ext cx="256946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1" name="Google Shape;1131;p30"/>
          <p:cNvSpPr txBox="1"/>
          <p:nvPr/>
        </p:nvSpPr>
        <p:spPr>
          <a:xfrm>
            <a:off x="580644" y="2276856"/>
            <a:ext cx="522031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500"/>
              <a:buFont typeface="Montserrat"/>
              <a:buNone/>
            </a:pPr>
            <a:r>
              <a:rPr b="1" i="0" lang="en-US" sz="15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Ambiente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2" name="Google Shape;1132;p30"/>
          <p:cNvSpPr/>
          <p:nvPr/>
        </p:nvSpPr>
        <p:spPr>
          <a:xfrm>
            <a:off x="580644" y="2619756"/>
            <a:ext cx="5219395" cy="286207"/>
          </a:xfrm>
          <a:prstGeom prst="roundRect">
            <a:avLst>
              <a:gd fmla="val 170394" name="adj"/>
            </a:avLst>
          </a:prstGeom>
          <a:solidFill>
            <a:srgbClr val="7A8F7E">
              <a:alpha val="5098"/>
            </a:srgbClr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133" name="Google Shape;1133;p30"/>
          <p:cNvPicPr preferRelativeResize="0"/>
          <p:nvPr/>
        </p:nvPicPr>
        <p:blipFill rotWithShape="1">
          <a:blip r:embed="rId11">
            <a:alphaModFix/>
          </a:blip>
          <a:srcRect b="0" l="-31409" r="-31409" t="0"/>
          <a:stretch/>
        </p:blipFill>
        <p:spPr>
          <a:xfrm>
            <a:off x="694944" y="2695651"/>
            <a:ext cx="190195" cy="13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134" name="Google Shape;1134;p30"/>
          <p:cNvSpPr txBox="1"/>
          <p:nvPr/>
        </p:nvSpPr>
        <p:spPr>
          <a:xfrm>
            <a:off x="981151" y="2619756"/>
            <a:ext cx="1295705" cy="2862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1100"/>
              <a:buFont typeface="Montserrat"/>
              <a:buNone/>
            </a:pPr>
            <a:r>
              <a:rPr b="0" i="0" lang="en-US" sz="11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Reduzir estímulos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5" name="Google Shape;1135;p30"/>
          <p:cNvSpPr/>
          <p:nvPr/>
        </p:nvSpPr>
        <p:spPr>
          <a:xfrm>
            <a:off x="580644" y="2980944"/>
            <a:ext cx="5219395" cy="286207"/>
          </a:xfrm>
          <a:prstGeom prst="roundRect">
            <a:avLst>
              <a:gd fmla="val 170394" name="adj"/>
            </a:avLst>
          </a:prstGeom>
          <a:solidFill>
            <a:srgbClr val="7A8F7E">
              <a:alpha val="5098"/>
            </a:srgbClr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136" name="Google Shape;1136;p30"/>
          <p:cNvPicPr preferRelativeResize="0"/>
          <p:nvPr/>
        </p:nvPicPr>
        <p:blipFill rotWithShape="1">
          <a:blip r:embed="rId12">
            <a:alphaModFix/>
          </a:blip>
          <a:srcRect b="0" l="-6986" r="-6986" t="0"/>
          <a:stretch/>
        </p:blipFill>
        <p:spPr>
          <a:xfrm>
            <a:off x="694944" y="3057754"/>
            <a:ext cx="190195" cy="13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137" name="Google Shape;1137;p30"/>
          <p:cNvSpPr txBox="1"/>
          <p:nvPr/>
        </p:nvSpPr>
        <p:spPr>
          <a:xfrm>
            <a:off x="981151" y="2980944"/>
            <a:ext cx="1181405" cy="2862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1100"/>
              <a:buFont typeface="Montserrat"/>
              <a:buNone/>
            </a:pPr>
            <a:r>
              <a:rPr b="0" i="0" lang="en-US" sz="11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Espaço sensorial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8" name="Google Shape;1138;p30"/>
          <p:cNvSpPr/>
          <p:nvPr/>
        </p:nvSpPr>
        <p:spPr>
          <a:xfrm>
            <a:off x="580644" y="3343046"/>
            <a:ext cx="5219395" cy="286207"/>
          </a:xfrm>
          <a:prstGeom prst="roundRect">
            <a:avLst>
              <a:gd fmla="val 170394" name="adj"/>
            </a:avLst>
          </a:prstGeom>
          <a:solidFill>
            <a:srgbClr val="7A8F7E">
              <a:alpha val="5098"/>
            </a:srgbClr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139" name="Google Shape;1139;p30"/>
          <p:cNvPicPr preferRelativeResize="0"/>
          <p:nvPr/>
        </p:nvPicPr>
        <p:blipFill rotWithShape="1">
          <a:blip r:embed="rId13">
            <a:alphaModFix/>
          </a:blip>
          <a:srcRect b="0" l="-13318" r="-13318" t="0"/>
          <a:stretch/>
        </p:blipFill>
        <p:spPr>
          <a:xfrm>
            <a:off x="694944" y="3419856"/>
            <a:ext cx="190195" cy="13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140" name="Google Shape;1140;p30"/>
          <p:cNvSpPr txBox="1"/>
          <p:nvPr/>
        </p:nvSpPr>
        <p:spPr>
          <a:xfrm>
            <a:off x="981151" y="3343046"/>
            <a:ext cx="1552651" cy="2862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1100"/>
              <a:buFont typeface="Montserrat"/>
              <a:buNone/>
            </a:pPr>
            <a:r>
              <a:rPr b="0" i="0" lang="en-US" sz="11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Controle de som e luz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141" name="Google Shape;1141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191402" y="1485900"/>
            <a:ext cx="5619902" cy="22384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142" name="Google Shape;1142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762695" y="1686154"/>
            <a:ext cx="476402" cy="4764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143" name="Google Shape;1143;p30"/>
          <p:cNvPicPr preferRelativeResize="0"/>
          <p:nvPr/>
        </p:nvPicPr>
        <p:blipFill rotWithShape="1">
          <a:blip r:embed="rId14">
            <a:alphaModFix/>
          </a:blip>
          <a:srcRect b="0" l="-80" r="-80" t="0"/>
          <a:stretch/>
        </p:blipFill>
        <p:spPr>
          <a:xfrm>
            <a:off x="8858707" y="1809598"/>
            <a:ext cx="286207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4" name="Google Shape;1144;p30"/>
          <p:cNvSpPr txBox="1"/>
          <p:nvPr/>
        </p:nvSpPr>
        <p:spPr>
          <a:xfrm>
            <a:off x="6391656" y="2276856"/>
            <a:ext cx="522031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500"/>
              <a:buFont typeface="Montserrat"/>
              <a:buNone/>
            </a:pPr>
            <a:r>
              <a:rPr b="1" i="0" lang="en-US" sz="15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Equipe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5" name="Google Shape;1145;p30"/>
          <p:cNvSpPr/>
          <p:nvPr/>
        </p:nvSpPr>
        <p:spPr>
          <a:xfrm>
            <a:off x="6391656" y="2619756"/>
            <a:ext cx="5219395" cy="286207"/>
          </a:xfrm>
          <a:prstGeom prst="roundRect">
            <a:avLst>
              <a:gd fmla="val 170394" name="adj"/>
            </a:avLst>
          </a:prstGeom>
          <a:solidFill>
            <a:srgbClr val="7A8F7E">
              <a:alpha val="5098"/>
            </a:srgbClr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146" name="Google Shape;1146;p30"/>
          <p:cNvPicPr preferRelativeResize="0"/>
          <p:nvPr/>
        </p:nvPicPr>
        <p:blipFill rotWithShape="1">
          <a:blip r:embed="rId15">
            <a:alphaModFix/>
          </a:blip>
          <a:srcRect b="0" l="-6986" r="-6986" t="0"/>
          <a:stretch/>
        </p:blipFill>
        <p:spPr>
          <a:xfrm>
            <a:off x="6505956" y="2695651"/>
            <a:ext cx="190195" cy="13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147" name="Google Shape;1147;p30"/>
          <p:cNvSpPr txBox="1"/>
          <p:nvPr/>
        </p:nvSpPr>
        <p:spPr>
          <a:xfrm>
            <a:off x="6791249" y="2619756"/>
            <a:ext cx="924458" cy="2862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1100"/>
              <a:buFont typeface="Montserrat"/>
              <a:buNone/>
            </a:pPr>
            <a:r>
              <a:rPr b="0" i="0" lang="en-US" sz="11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Treinamento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8" name="Google Shape;1148;p30"/>
          <p:cNvSpPr/>
          <p:nvPr/>
        </p:nvSpPr>
        <p:spPr>
          <a:xfrm>
            <a:off x="6391656" y="2980944"/>
            <a:ext cx="5219395" cy="286207"/>
          </a:xfrm>
          <a:prstGeom prst="roundRect">
            <a:avLst>
              <a:gd fmla="val 170394" name="adj"/>
            </a:avLst>
          </a:prstGeom>
          <a:solidFill>
            <a:srgbClr val="7A8F7E">
              <a:alpha val="5098"/>
            </a:srgbClr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149" name="Google Shape;1149;p30"/>
          <p:cNvPicPr preferRelativeResize="0"/>
          <p:nvPr/>
        </p:nvPicPr>
        <p:blipFill rotWithShape="1">
          <a:blip r:embed="rId16">
            <a:alphaModFix/>
          </a:blip>
          <a:srcRect b="0" l="-21233" r="-21233" t="0"/>
          <a:stretch/>
        </p:blipFill>
        <p:spPr>
          <a:xfrm>
            <a:off x="6505956" y="3057754"/>
            <a:ext cx="190195" cy="13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150" name="Google Shape;1150;p30"/>
          <p:cNvSpPr txBox="1"/>
          <p:nvPr/>
        </p:nvSpPr>
        <p:spPr>
          <a:xfrm>
            <a:off x="6791249" y="2980944"/>
            <a:ext cx="1362456" cy="2862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1100"/>
              <a:buFont typeface="Montserrat"/>
              <a:buNone/>
            </a:pPr>
            <a:r>
              <a:rPr b="0" i="0" lang="en-US" sz="11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Preparo emocional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1" name="Google Shape;1151;p30"/>
          <p:cNvSpPr/>
          <p:nvPr/>
        </p:nvSpPr>
        <p:spPr>
          <a:xfrm>
            <a:off x="6391656" y="3343046"/>
            <a:ext cx="5219395" cy="286207"/>
          </a:xfrm>
          <a:prstGeom prst="roundRect">
            <a:avLst>
              <a:gd fmla="val 170394" name="adj"/>
            </a:avLst>
          </a:prstGeom>
          <a:solidFill>
            <a:srgbClr val="7A8F7E">
              <a:alpha val="5098"/>
            </a:srgbClr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152" name="Google Shape;1152;p30"/>
          <p:cNvPicPr preferRelativeResize="0"/>
          <p:nvPr/>
        </p:nvPicPr>
        <p:blipFill rotWithShape="1">
          <a:blip r:embed="rId17">
            <a:alphaModFix/>
          </a:blip>
          <a:srcRect b="0" l="-6986" r="-6986" t="0"/>
          <a:stretch/>
        </p:blipFill>
        <p:spPr>
          <a:xfrm>
            <a:off x="6505956" y="3419856"/>
            <a:ext cx="190195" cy="13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153" name="Google Shape;1153;p30"/>
          <p:cNvSpPr txBox="1"/>
          <p:nvPr/>
        </p:nvSpPr>
        <p:spPr>
          <a:xfrm>
            <a:off x="6791249" y="3343046"/>
            <a:ext cx="943661" cy="2862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1100"/>
              <a:buFont typeface="Montserrat"/>
              <a:buNone/>
            </a:pPr>
            <a:r>
              <a:rPr b="0" i="0" lang="en-US" sz="11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Alinhamento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154" name="Google Shape;1154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81305" y="3914546"/>
            <a:ext cx="5619902" cy="22384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155" name="Google Shape;1155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952598" y="4114800"/>
            <a:ext cx="476402" cy="4764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156" name="Google Shape;1156;p30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3076956" y="4238244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7" name="Google Shape;1157;p30"/>
          <p:cNvSpPr txBox="1"/>
          <p:nvPr/>
        </p:nvSpPr>
        <p:spPr>
          <a:xfrm>
            <a:off x="580644" y="4705502"/>
            <a:ext cx="522031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500"/>
              <a:buFont typeface="Montserrat"/>
              <a:buNone/>
            </a:pPr>
            <a:r>
              <a:rPr b="1" i="0" lang="en-US" sz="15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Comunicação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8" name="Google Shape;1158;p30"/>
          <p:cNvSpPr/>
          <p:nvPr/>
        </p:nvSpPr>
        <p:spPr>
          <a:xfrm>
            <a:off x="580644" y="5048402"/>
            <a:ext cx="5219395" cy="286207"/>
          </a:xfrm>
          <a:prstGeom prst="roundRect">
            <a:avLst>
              <a:gd fmla="val 170394" name="adj"/>
            </a:avLst>
          </a:prstGeom>
          <a:solidFill>
            <a:srgbClr val="7A8F7E">
              <a:alpha val="5098"/>
            </a:srgbClr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159" name="Google Shape;1159;p30"/>
          <p:cNvPicPr preferRelativeResize="0"/>
          <p:nvPr/>
        </p:nvPicPr>
        <p:blipFill rotWithShape="1">
          <a:blip r:embed="rId19">
            <a:alphaModFix/>
          </a:blip>
          <a:srcRect b="0" l="-31409" r="-31409" t="0"/>
          <a:stretch/>
        </p:blipFill>
        <p:spPr>
          <a:xfrm>
            <a:off x="694944" y="5124298"/>
            <a:ext cx="190195" cy="13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160" name="Google Shape;1160;p30"/>
          <p:cNvSpPr txBox="1"/>
          <p:nvPr/>
        </p:nvSpPr>
        <p:spPr>
          <a:xfrm>
            <a:off x="981151" y="5048402"/>
            <a:ext cx="571500" cy="2862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1100"/>
              <a:buFont typeface="Montserrat"/>
              <a:buNone/>
            </a:pPr>
            <a:r>
              <a:rPr b="0" i="0" lang="en-US" sz="11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Simples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1" name="Google Shape;1161;p30"/>
          <p:cNvSpPr/>
          <p:nvPr/>
        </p:nvSpPr>
        <p:spPr>
          <a:xfrm>
            <a:off x="580644" y="5410505"/>
            <a:ext cx="5219395" cy="286207"/>
          </a:xfrm>
          <a:prstGeom prst="roundRect">
            <a:avLst>
              <a:gd fmla="val 170394" name="adj"/>
            </a:avLst>
          </a:prstGeom>
          <a:solidFill>
            <a:srgbClr val="7A8F7E">
              <a:alpha val="5098"/>
            </a:srgbClr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162" name="Google Shape;1162;p30"/>
          <p:cNvPicPr preferRelativeResize="0"/>
          <p:nvPr/>
        </p:nvPicPr>
        <p:blipFill rotWithShape="1">
          <a:blip r:embed="rId20">
            <a:alphaModFix/>
          </a:blip>
          <a:srcRect b="0" l="-13318" r="-13318" t="0"/>
          <a:stretch/>
        </p:blipFill>
        <p:spPr>
          <a:xfrm>
            <a:off x="694944" y="5486400"/>
            <a:ext cx="190195" cy="13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163" name="Google Shape;1163;p30"/>
          <p:cNvSpPr txBox="1"/>
          <p:nvPr/>
        </p:nvSpPr>
        <p:spPr>
          <a:xfrm>
            <a:off x="981151" y="5410505"/>
            <a:ext cx="428854" cy="2862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1100"/>
              <a:buFont typeface="Montserrat"/>
              <a:buNone/>
            </a:pPr>
            <a:r>
              <a:rPr b="0" i="0" lang="en-US" sz="11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Visual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4" name="Google Shape;1164;p30"/>
          <p:cNvSpPr/>
          <p:nvPr/>
        </p:nvSpPr>
        <p:spPr>
          <a:xfrm>
            <a:off x="580644" y="5772607"/>
            <a:ext cx="5219395" cy="286207"/>
          </a:xfrm>
          <a:prstGeom prst="roundRect">
            <a:avLst>
              <a:gd fmla="val 170394" name="adj"/>
            </a:avLst>
          </a:prstGeom>
          <a:solidFill>
            <a:srgbClr val="7A8F7E">
              <a:alpha val="5098"/>
            </a:srgbClr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165" name="Google Shape;1165;p30"/>
          <p:cNvPicPr preferRelativeResize="0"/>
          <p:nvPr/>
        </p:nvPicPr>
        <p:blipFill rotWithShape="1">
          <a:blip r:embed="rId21">
            <a:alphaModFix/>
          </a:blip>
          <a:srcRect b="0" l="-21233" r="-21233" t="0"/>
          <a:stretch/>
        </p:blipFill>
        <p:spPr>
          <a:xfrm>
            <a:off x="694944" y="5848502"/>
            <a:ext cx="190195" cy="13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166" name="Google Shape;1166;p30"/>
          <p:cNvSpPr txBox="1"/>
          <p:nvPr/>
        </p:nvSpPr>
        <p:spPr>
          <a:xfrm>
            <a:off x="981151" y="5772607"/>
            <a:ext cx="667512" cy="2862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1100"/>
              <a:buFont typeface="Montserrat"/>
              <a:buNone/>
            </a:pPr>
            <a:r>
              <a:rPr b="0" i="0" lang="en-US" sz="11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Previsível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167" name="Google Shape;1167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191402" y="3914546"/>
            <a:ext cx="5619902" cy="22384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168" name="Google Shape;1168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762695" y="4114800"/>
            <a:ext cx="476402" cy="4764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169" name="Google Shape;1169;p30"/>
          <p:cNvPicPr preferRelativeResize="0"/>
          <p:nvPr/>
        </p:nvPicPr>
        <p:blipFill rotWithShape="1">
          <a:blip r:embed="rId22">
            <a:alphaModFix/>
          </a:blip>
          <a:srcRect b="0" l="-80" r="-80" t="0"/>
          <a:stretch/>
        </p:blipFill>
        <p:spPr>
          <a:xfrm>
            <a:off x="8858707" y="4238244"/>
            <a:ext cx="286207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0" name="Google Shape;1170;p30"/>
          <p:cNvSpPr txBox="1"/>
          <p:nvPr/>
        </p:nvSpPr>
        <p:spPr>
          <a:xfrm>
            <a:off x="6391656" y="4705502"/>
            <a:ext cx="522031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500"/>
              <a:buFont typeface="Montserrat"/>
              <a:buNone/>
            </a:pPr>
            <a:r>
              <a:rPr b="1" i="0" lang="en-US" sz="15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Famílias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1" name="Google Shape;1171;p30"/>
          <p:cNvSpPr/>
          <p:nvPr/>
        </p:nvSpPr>
        <p:spPr>
          <a:xfrm>
            <a:off x="6391656" y="5048402"/>
            <a:ext cx="5219395" cy="286207"/>
          </a:xfrm>
          <a:prstGeom prst="roundRect">
            <a:avLst>
              <a:gd fmla="val 170394" name="adj"/>
            </a:avLst>
          </a:prstGeom>
          <a:solidFill>
            <a:srgbClr val="7A8F7E">
              <a:alpha val="5098"/>
            </a:srgbClr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172" name="Google Shape;1172;p30"/>
          <p:cNvPicPr preferRelativeResize="0"/>
          <p:nvPr/>
        </p:nvPicPr>
        <p:blipFill rotWithShape="1">
          <a:blip r:embed="rId23">
            <a:alphaModFix/>
          </a:blip>
          <a:srcRect b="0" l="-21233" r="-21233" t="0"/>
          <a:stretch/>
        </p:blipFill>
        <p:spPr>
          <a:xfrm>
            <a:off x="6505956" y="5124298"/>
            <a:ext cx="190195" cy="13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173" name="Google Shape;1173;p30"/>
          <p:cNvSpPr txBox="1"/>
          <p:nvPr/>
        </p:nvSpPr>
        <p:spPr>
          <a:xfrm>
            <a:off x="6791249" y="5048402"/>
            <a:ext cx="857707" cy="2862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1100"/>
              <a:buFont typeface="Montserrat"/>
              <a:buNone/>
            </a:pPr>
            <a:r>
              <a:rPr b="0" i="0" lang="en-US" sz="11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Escuta ativa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4" name="Google Shape;1174;p30"/>
          <p:cNvSpPr/>
          <p:nvPr/>
        </p:nvSpPr>
        <p:spPr>
          <a:xfrm>
            <a:off x="6391656" y="5410505"/>
            <a:ext cx="5219395" cy="286207"/>
          </a:xfrm>
          <a:prstGeom prst="roundRect">
            <a:avLst>
              <a:gd fmla="val 170394" name="adj"/>
            </a:avLst>
          </a:prstGeom>
          <a:solidFill>
            <a:srgbClr val="7A8F7E">
              <a:alpha val="5098"/>
            </a:srgbClr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175" name="Google Shape;1175;p30"/>
          <p:cNvPicPr preferRelativeResize="0"/>
          <p:nvPr/>
        </p:nvPicPr>
        <p:blipFill rotWithShape="1">
          <a:blip r:embed="rId24">
            <a:alphaModFix/>
          </a:blip>
          <a:srcRect b="0" l="-6986" r="-6986" t="0"/>
          <a:stretch/>
        </p:blipFill>
        <p:spPr>
          <a:xfrm>
            <a:off x="6505956" y="5486400"/>
            <a:ext cx="190195" cy="13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176" name="Google Shape;1176;p30"/>
          <p:cNvSpPr txBox="1"/>
          <p:nvPr/>
        </p:nvSpPr>
        <p:spPr>
          <a:xfrm>
            <a:off x="6791249" y="5410505"/>
            <a:ext cx="924458" cy="2862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1100"/>
              <a:buFont typeface="Montserrat"/>
              <a:buNone/>
            </a:pPr>
            <a:r>
              <a:rPr b="0" i="0" lang="en-US" sz="11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Acolhimento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7" name="Google Shape;1177;p30"/>
          <p:cNvSpPr/>
          <p:nvPr/>
        </p:nvSpPr>
        <p:spPr>
          <a:xfrm>
            <a:off x="6391656" y="5772607"/>
            <a:ext cx="5219395" cy="286207"/>
          </a:xfrm>
          <a:prstGeom prst="roundRect">
            <a:avLst>
              <a:gd fmla="val 170394" name="adj"/>
            </a:avLst>
          </a:prstGeom>
          <a:solidFill>
            <a:srgbClr val="7A8F7E">
              <a:alpha val="5098"/>
            </a:srgbClr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178" name="Google Shape;1178;p30"/>
          <p:cNvPicPr preferRelativeResize="0"/>
          <p:nvPr/>
        </p:nvPicPr>
        <p:blipFill rotWithShape="1">
          <a:blip r:embed="rId17">
            <a:alphaModFix/>
          </a:blip>
          <a:srcRect b="0" l="-6986" r="-6986" t="0"/>
          <a:stretch/>
        </p:blipFill>
        <p:spPr>
          <a:xfrm>
            <a:off x="6505956" y="5848502"/>
            <a:ext cx="190195" cy="13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179" name="Google Shape;1179;p30"/>
          <p:cNvSpPr txBox="1"/>
          <p:nvPr/>
        </p:nvSpPr>
        <p:spPr>
          <a:xfrm>
            <a:off x="6791249" y="5772607"/>
            <a:ext cx="590702" cy="2862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1100"/>
              <a:buFont typeface="Montserrat"/>
              <a:buNone/>
            </a:pPr>
            <a:r>
              <a:rPr b="0" i="0" lang="en-US" sz="11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Parceria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4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p3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1E8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186" name="Google Shape;1186;p31"/>
          <p:cNvPicPr preferRelativeResize="0"/>
          <p:nvPr/>
        </p:nvPicPr>
        <p:blipFill rotWithShape="1">
          <a:blip r:embed="rId3">
            <a:alphaModFix/>
          </a:blip>
          <a:srcRect b="-1" l="0" r="0" t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187" name="Google Shape;1187;p31"/>
          <p:cNvPicPr preferRelativeResize="0"/>
          <p:nvPr/>
        </p:nvPicPr>
        <p:blipFill rotWithShape="1">
          <a:blip r:embed="rId4">
            <a:alphaModFix/>
          </a:blip>
          <a:srcRect b="0" l="-79" r="-79" t="0"/>
          <a:stretch/>
        </p:blipFill>
        <p:spPr>
          <a:xfrm>
            <a:off x="0" y="0"/>
            <a:ext cx="12191695" cy="1426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188" name="Google Shape;1188;p31"/>
          <p:cNvPicPr preferRelativeResize="0"/>
          <p:nvPr/>
        </p:nvPicPr>
        <p:blipFill rotWithShape="1">
          <a:blip r:embed="rId5">
            <a:alphaModFix amt="4000"/>
          </a:blip>
          <a:srcRect b="0" l="0" r="0" t="0"/>
          <a:stretch/>
        </p:blipFill>
        <p:spPr>
          <a:xfrm>
            <a:off x="4190695" y="1524305"/>
            <a:ext cx="485546" cy="181051"/>
          </a:xfrm>
          <a:prstGeom prst="rect">
            <a:avLst/>
          </a:prstGeom>
          <a:noFill/>
          <a:ln>
            <a:noFill/>
          </a:ln>
        </p:spPr>
      </p:pic>
      <p:sp>
        <p:nvSpPr>
          <p:cNvPr id="1189" name="Google Shape;1189;p31"/>
          <p:cNvSpPr txBox="1"/>
          <p:nvPr/>
        </p:nvSpPr>
        <p:spPr>
          <a:xfrm>
            <a:off x="857707" y="1306678"/>
            <a:ext cx="10478110" cy="1124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3100"/>
              <a:buFont typeface="Merriweather"/>
              <a:buNone/>
            </a:pPr>
            <a:r>
              <a:rPr b="1" i="0" lang="en-US" sz="3100" u="none" cap="none" strike="noStrike">
                <a:solidFill>
                  <a:srgbClr val="2C3E2D"/>
                </a:solidFill>
                <a:latin typeface="Merriweather"/>
                <a:ea typeface="Merriweather"/>
                <a:cs typeface="Merriweather"/>
                <a:sym typeface="Merriweather"/>
              </a:rPr>
              <a:t> A igreja que </a:t>
            </a:r>
            <a:r>
              <a:rPr b="1" i="1" lang="en-US" sz="3100" u="none" cap="none" strike="noStrike">
                <a:solidFill>
                  <a:srgbClr val="7A8F7E"/>
                </a:solidFill>
                <a:latin typeface="Merriweather"/>
                <a:ea typeface="Merriweather"/>
                <a:cs typeface="Merriweather"/>
                <a:sym typeface="Merriweather"/>
              </a:rPr>
              <a:t>acolhe o diferente</a:t>
            </a:r>
            <a:r>
              <a:rPr b="1" i="0" lang="en-US" sz="3100" u="none" cap="none" strike="noStrike">
                <a:solidFill>
                  <a:srgbClr val="2C3E2D"/>
                </a:solidFill>
                <a:latin typeface="Merriweather"/>
                <a:ea typeface="Merriweather"/>
                <a:cs typeface="Merriweather"/>
                <a:sym typeface="Merriweather"/>
              </a:rPr>
              <a:t> revela o verdadeiro </a:t>
            </a:r>
            <a:r>
              <a:rPr b="1" i="1" lang="en-US" sz="3100" u="none" cap="none" strike="noStrike">
                <a:solidFill>
                  <a:srgbClr val="7A8F7E"/>
                </a:solidFill>
                <a:latin typeface="Merriweather"/>
                <a:ea typeface="Merriweather"/>
                <a:cs typeface="Merriweather"/>
                <a:sym typeface="Merriweather"/>
              </a:rPr>
              <a:t>Cristo</a:t>
            </a:r>
            <a:endParaRPr b="0" i="0" sz="3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0" name="Google Shape;1190;p31"/>
          <p:cNvSpPr txBox="1"/>
          <p:nvPr/>
        </p:nvSpPr>
        <p:spPr>
          <a:xfrm>
            <a:off x="3665830" y="3188513"/>
            <a:ext cx="4868266" cy="52395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3300"/>
              <a:buFont typeface="Merriweather"/>
              <a:buNone/>
            </a:pPr>
            <a:r>
              <a:rPr b="1" i="0" lang="en-US" sz="3300" u="none" cap="none" strike="noStrike">
                <a:solidFill>
                  <a:srgbClr val="2C3E2D"/>
                </a:solidFill>
                <a:latin typeface="Merriweather"/>
                <a:ea typeface="Merriweather"/>
                <a:cs typeface="Merriweather"/>
                <a:sym typeface="Merriweather"/>
              </a:rPr>
              <a:t> Obrigado, </a:t>
            </a:r>
            <a:r>
              <a:rPr b="1" i="0" lang="en-US" sz="3300" u="none" cap="none" strike="noStrike">
                <a:solidFill>
                  <a:srgbClr val="7A8F7E"/>
                </a:solidFill>
                <a:latin typeface="Merriweather"/>
                <a:ea typeface="Merriweather"/>
                <a:cs typeface="Merriweather"/>
                <a:sym typeface="Merriweather"/>
              </a:rPr>
              <a:t>Coimbra!</a:t>
            </a:r>
            <a:endParaRPr b="0" i="0" sz="3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191" name="Google Shape;1191;p31"/>
          <p:cNvPicPr preferRelativeResize="0"/>
          <p:nvPr/>
        </p:nvPicPr>
        <p:blipFill rotWithShape="1">
          <a:blip r:embed="rId6">
            <a:alphaModFix/>
          </a:blip>
          <a:srcRect b="-6" l="0" r="0" t="-6"/>
          <a:stretch/>
        </p:blipFill>
        <p:spPr>
          <a:xfrm>
            <a:off x="2248510" y="4093769"/>
            <a:ext cx="7695590" cy="1457554"/>
          </a:xfrm>
          <a:prstGeom prst="rect">
            <a:avLst/>
          </a:prstGeom>
          <a:noFill/>
          <a:ln>
            <a:noFill/>
          </a:ln>
        </p:spPr>
      </p:pic>
      <p:sp>
        <p:nvSpPr>
          <p:cNvPr id="1192" name="Google Shape;1192;p31"/>
          <p:cNvSpPr txBox="1"/>
          <p:nvPr/>
        </p:nvSpPr>
        <p:spPr>
          <a:xfrm>
            <a:off x="2553005" y="4427525"/>
            <a:ext cx="7163410" cy="372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900"/>
              <a:buFont typeface="Merriweather"/>
              <a:buNone/>
            </a:pPr>
            <a:r>
              <a:rPr b="0" i="1" lang="en-US" sz="1900" u="none" cap="none" strike="noStrike">
                <a:solidFill>
                  <a:srgbClr val="2C3E2D"/>
                </a:solidFill>
                <a:latin typeface="Merriweather"/>
                <a:ea typeface="Merriweather"/>
                <a:cs typeface="Merriweather"/>
                <a:sym typeface="Merriweather"/>
              </a:rPr>
              <a:t>"A igreja que acolhe o diferente revela o verdadeiro Cristo."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3" name="Google Shape;1193;p31"/>
          <p:cNvSpPr txBox="1"/>
          <p:nvPr/>
        </p:nvSpPr>
        <p:spPr>
          <a:xfrm>
            <a:off x="2895905" y="4988966"/>
            <a:ext cx="647761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A8F7E"/>
              </a:buClr>
              <a:buSzPts val="1500"/>
              <a:buFont typeface="Montserrat"/>
              <a:buNone/>
            </a:pPr>
            <a:r>
              <a:rPr b="1" i="0" lang="en-US" sz="1500" u="none" cap="none" strike="noStrike">
                <a:solidFill>
                  <a:srgbClr val="7A8F7E"/>
                </a:solidFill>
                <a:latin typeface="Montserrat"/>
                <a:ea typeface="Montserrat"/>
                <a:cs typeface="Montserrat"/>
                <a:sym typeface="Montserrat"/>
              </a:rPr>
              <a:t>Mateus 25:40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4" name="Google Shape;1194;p31"/>
          <p:cNvSpPr/>
          <p:nvPr/>
        </p:nvSpPr>
        <p:spPr>
          <a:xfrm>
            <a:off x="9048902" y="5524805"/>
            <a:ext cx="2667305" cy="1047902"/>
          </a:xfrm>
          <a:prstGeom prst="roundRect">
            <a:avLst>
              <a:gd fmla="val 31731" name="adj"/>
            </a:avLst>
          </a:prstGeom>
          <a:solidFill>
            <a:srgbClr val="FFFFFF">
              <a:alpha val="94901"/>
            </a:srgbClr>
          </a:solidFill>
          <a:ln cap="flat" cmpd="sng" w="25400">
            <a:solidFill>
              <a:srgbClr val="7A8F7E">
                <a:alpha val="30196"/>
              </a:srgbClr>
            </a:solidFill>
            <a:prstDash val="solid"/>
            <a:round/>
            <a:headEnd len="sm" w="sm" type="none"/>
            <a:tailEnd len="sm" w="sm" type="none"/>
          </a:ln>
          <a:effectLst>
            <a:outerShdw blurRad="139700" rotWithShape="0" algn="bl" dir="16200000" dist="38100">
              <a:srgbClr val="000000">
                <a:alpha val="5098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195" name="Google Shape;1195;p3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305849" y="5667451"/>
            <a:ext cx="676656" cy="761695"/>
          </a:xfrm>
          <a:prstGeom prst="rect">
            <a:avLst/>
          </a:prstGeom>
          <a:noFill/>
          <a:ln>
            <a:noFill/>
          </a:ln>
        </p:spPr>
      </p:pic>
      <p:sp>
        <p:nvSpPr>
          <p:cNvPr id="1196" name="Google Shape;1196;p31"/>
          <p:cNvSpPr txBox="1"/>
          <p:nvPr/>
        </p:nvSpPr>
        <p:spPr>
          <a:xfrm>
            <a:off x="10118750" y="5676595"/>
            <a:ext cx="1467612" cy="5340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2100"/>
              <a:buFont typeface="Montserrat"/>
              <a:buNone/>
            </a:pPr>
            <a:r>
              <a:rPr b="1" i="0" lang="en-US" sz="21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Dani Noronha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7" name="Google Shape;1197;p31"/>
          <p:cNvSpPr txBox="1"/>
          <p:nvPr/>
        </p:nvSpPr>
        <p:spPr>
          <a:xfrm>
            <a:off x="10118750" y="6248095"/>
            <a:ext cx="1467612" cy="1719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A8F7E"/>
              </a:buClr>
              <a:buSzPts val="1000"/>
              <a:buFont typeface="Montserrat"/>
              <a:buNone/>
            </a:pPr>
            <a:r>
              <a:rPr b="0" i="0" lang="en-US" sz="1000" u="none" cap="none" strike="noStrike">
                <a:solidFill>
                  <a:srgbClr val="7A8F7E"/>
                </a:solidFill>
                <a:latin typeface="Montserrat"/>
                <a:ea typeface="Montserrat"/>
                <a:cs typeface="Montserrat"/>
                <a:sym typeface="Montserrat"/>
              </a:rPr>
              <a:t>Neuropsicopedagoga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1E8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5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1E8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97" name="Google Shape;9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69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98" name="Google Shape;98;p5"/>
          <p:cNvPicPr preferRelativeResize="0"/>
          <p:nvPr/>
        </p:nvPicPr>
        <p:blipFill rotWithShape="1">
          <a:blip r:embed="rId4">
            <a:alphaModFix amt="80000"/>
          </a:blip>
          <a:srcRect b="0" l="0" r="0" t="0"/>
          <a:stretch/>
        </p:blipFill>
        <p:spPr>
          <a:xfrm>
            <a:off x="11239805" y="6381598"/>
            <a:ext cx="761695" cy="2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1E8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05" name="Google Shape;105;p6"/>
          <p:cNvPicPr preferRelativeResize="0"/>
          <p:nvPr/>
        </p:nvPicPr>
        <p:blipFill rotWithShape="1">
          <a:blip r:embed="rId3">
            <a:alphaModFix/>
          </a:blip>
          <a:srcRect b="-1" l="0" r="0" t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06" name="Google Shape;106;p6"/>
          <p:cNvPicPr preferRelativeResize="0"/>
          <p:nvPr/>
        </p:nvPicPr>
        <p:blipFill rotWithShape="1">
          <a:blip r:embed="rId4">
            <a:alphaModFix amt="3000"/>
          </a:blip>
          <a:srcRect b="0" l="0" r="0" t="0"/>
          <a:stretch/>
        </p:blipFill>
        <p:spPr>
          <a:xfrm>
            <a:off x="4190695" y="1524305"/>
            <a:ext cx="485546" cy="18105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6"/>
          <p:cNvSpPr/>
          <p:nvPr/>
        </p:nvSpPr>
        <p:spPr>
          <a:xfrm>
            <a:off x="476402" y="1257300"/>
            <a:ext cx="11239805" cy="19202"/>
          </a:xfrm>
          <a:prstGeom prst="rect">
            <a:avLst/>
          </a:prstGeom>
          <a:solidFill>
            <a:srgbClr val="7A8F7E"/>
          </a:solidFill>
          <a:ln cap="flat" cmpd="sng" w="12700">
            <a:solidFill>
              <a:srgbClr val="7A8F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6"/>
          <p:cNvSpPr txBox="1"/>
          <p:nvPr/>
        </p:nvSpPr>
        <p:spPr>
          <a:xfrm>
            <a:off x="476402" y="381305"/>
            <a:ext cx="7289597" cy="42885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A8F7E"/>
              </a:buClr>
              <a:buSzPts val="2700"/>
              <a:buFont typeface="Merriweather"/>
              <a:buNone/>
            </a:pPr>
            <a:r>
              <a:rPr b="1" i="0" lang="en-US" sz="2700" u="none" cap="none" strike="noStrike">
                <a:solidFill>
                  <a:srgbClr val="7A8F7E"/>
                </a:solidFill>
                <a:latin typeface="Merriweather"/>
                <a:ea typeface="Merriweather"/>
                <a:cs typeface="Merriweather"/>
                <a:sym typeface="Merriweather"/>
              </a:rPr>
              <a:t>TEMA:</a:t>
            </a:r>
            <a:r>
              <a:rPr b="1" i="0" lang="en-US" sz="2700" u="none" cap="none" strike="noStrike">
                <a:solidFill>
                  <a:srgbClr val="2C3E2D"/>
                </a:solidFill>
                <a:latin typeface="Merriweather"/>
                <a:ea typeface="Merriweather"/>
                <a:cs typeface="Merriweather"/>
                <a:sym typeface="Merriweather"/>
              </a:rPr>
              <a:t> Enfrentando novos desafios </a:t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6"/>
          <p:cNvSpPr txBox="1"/>
          <p:nvPr/>
        </p:nvSpPr>
        <p:spPr>
          <a:xfrm>
            <a:off x="476402" y="886054"/>
            <a:ext cx="6982358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1500"/>
              <a:buFont typeface="Montserrat"/>
              <a:buNone/>
            </a:pPr>
            <a:r>
              <a:rPr b="0" i="0" lang="en-US" sz="15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O papel da Igreja na inclusão de crianças com PEA, PHDA e POD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6"/>
          <p:cNvSpPr/>
          <p:nvPr/>
        </p:nvSpPr>
        <p:spPr>
          <a:xfrm>
            <a:off x="10033711" y="586130"/>
            <a:ext cx="1686154" cy="323698"/>
          </a:xfrm>
          <a:prstGeom prst="roundRect">
            <a:avLst>
              <a:gd fmla="val 282486" name="adj"/>
            </a:avLst>
          </a:prstGeom>
          <a:solidFill>
            <a:srgbClr val="7A8F7E">
              <a:alpha val="10196"/>
            </a:srgbClr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11" name="Google Shape;111;p6"/>
          <p:cNvPicPr preferRelativeResize="0"/>
          <p:nvPr/>
        </p:nvPicPr>
        <p:blipFill rotWithShape="1">
          <a:blip r:embed="rId5">
            <a:alphaModFix/>
          </a:blip>
          <a:srcRect b="0" l="-2512" r="-2512" t="0"/>
          <a:stretch/>
        </p:blipFill>
        <p:spPr>
          <a:xfrm>
            <a:off x="10176358" y="681228"/>
            <a:ext cx="105156" cy="13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6"/>
          <p:cNvSpPr txBox="1"/>
          <p:nvPr/>
        </p:nvSpPr>
        <p:spPr>
          <a:xfrm>
            <a:off x="10357409" y="586130"/>
            <a:ext cx="1219810" cy="324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1000"/>
              <a:buFont typeface="Montserrat"/>
              <a:buNone/>
            </a:pPr>
            <a:r>
              <a:rPr b="0" i="0" lang="en-US" sz="10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Coimbra, Portugal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13" name="Google Shape;113;p6"/>
          <p:cNvPicPr preferRelativeResize="0"/>
          <p:nvPr/>
        </p:nvPicPr>
        <p:blipFill rotWithShape="1">
          <a:blip r:embed="rId6">
            <a:alphaModFix/>
          </a:blip>
          <a:srcRect b="-6" l="0" r="0" t="-6"/>
          <a:stretch/>
        </p:blipFill>
        <p:spPr>
          <a:xfrm>
            <a:off x="476402" y="1514246"/>
            <a:ext cx="8519465" cy="3829507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6"/>
          <p:cNvSpPr/>
          <p:nvPr/>
        </p:nvSpPr>
        <p:spPr>
          <a:xfrm>
            <a:off x="733349" y="2143354"/>
            <a:ext cx="8010144" cy="19202"/>
          </a:xfrm>
          <a:prstGeom prst="rect">
            <a:avLst/>
          </a:prstGeom>
          <a:solidFill>
            <a:srgbClr val="7A8F7E">
              <a:alpha val="10196"/>
            </a:srgbClr>
          </a:solidFill>
          <a:ln cap="flat" cmpd="sng" w="12700">
            <a:solidFill>
              <a:srgbClr val="7A8F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6"/>
          <p:cNvSpPr txBox="1"/>
          <p:nvPr/>
        </p:nvSpPr>
        <p:spPr>
          <a:xfrm>
            <a:off x="1037844" y="1772107"/>
            <a:ext cx="4083710" cy="2770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800"/>
              <a:buFont typeface="Montserrat"/>
              <a:buNone/>
            </a:pPr>
            <a:r>
              <a:rPr b="1" i="0" lang="en-US" sz="18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 Comparativo de Terminologias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16" name="Google Shape;116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33349" y="1814170"/>
            <a:ext cx="190195" cy="19019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6"/>
          <p:cNvSpPr txBox="1"/>
          <p:nvPr/>
        </p:nvSpPr>
        <p:spPr>
          <a:xfrm>
            <a:off x="7420356" y="1819656"/>
            <a:ext cx="1610258" cy="181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1200"/>
              <a:buFont typeface="Montserrat"/>
              <a:buNone/>
            </a:pPr>
            <a:r>
              <a:rPr b="0" i="0" lang="en-US" sz="12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 Brasil vs Portugal 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8" name="Google Shape;118;p6"/>
          <p:cNvGraphicFramePr/>
          <p:nvPr/>
        </p:nvGraphicFramePr>
        <p:xfrm>
          <a:off x="733349" y="230520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{66F12718-6EF3-4FCC-9286-BC4FC27D7BFA}</a:tableStyleId>
              </a:tblPr>
              <a:tblGrid>
                <a:gridCol w="1360625"/>
                <a:gridCol w="3322025"/>
                <a:gridCol w="3322025"/>
              </a:tblGrid>
              <a:tr h="695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Montserrat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País</a:t>
                      </a:r>
                      <a:endParaRPr sz="1200" u="none" cap="none" strike="noStrike"/>
                    </a:p>
                  </a:txBody>
                  <a:tcPr marT="114300" marB="114300" marR="142650" marL="142650" anchor="ctr">
                    <a:lnL cap="flat" cmpd="sng" w="9525">
                      <a:solidFill>
                        <a:srgbClr val="7A8F7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A8F7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A8F7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A8F7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Montserrat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Terminologia Brasil</a:t>
                      </a:r>
                      <a:endParaRPr sz="1200" u="none" cap="none" strike="noStrike"/>
                    </a:p>
                  </a:txBody>
                  <a:tcPr marT="114300" marB="114300" marR="142650" marL="142650" anchor="ctr">
                    <a:lnL cap="flat" cmpd="sng" w="9525">
                      <a:solidFill>
                        <a:srgbClr val="7A8F7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A8F7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A8F7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A8F7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Montserrat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Terminologia Portugal</a:t>
                      </a:r>
                      <a:endParaRPr sz="1200" u="none" cap="none" strike="noStrike"/>
                    </a:p>
                  </a:txBody>
                  <a:tcPr marT="114300" marB="114300" marR="142650" marL="142650" anchor="ctr">
                    <a:lnL cap="flat" cmpd="sng" w="9525">
                      <a:solidFill>
                        <a:srgbClr val="7A8F7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A8F7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A8F7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A8F7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5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C3E2D"/>
                        </a:buClr>
                        <a:buSzPts val="1050"/>
                        <a:buFont typeface="Montserrat"/>
                        <a:buNone/>
                      </a:pPr>
                      <a:r>
                        <a:rPr b="1" lang="en-US" sz="1050" u="none" cap="none" strike="noStrike">
                          <a:solidFill>
                            <a:srgbClr val="2C3E2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Brasil</a:t>
                      </a:r>
                      <a:endParaRPr sz="1200" u="none" cap="none" strike="noStrike"/>
                    </a:p>
                  </a:txBody>
                  <a:tcPr marT="95100" marB="95100" marR="114300" marL="114300">
                    <a:lnL cap="flat" cmpd="sng" w="9525">
                      <a:solidFill>
                        <a:srgbClr val="7A8F7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A8F7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A8F7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A8F7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A8F7E"/>
                        </a:buClr>
                        <a:buSzPts val="1050"/>
                        <a:buFont typeface="Montserrat"/>
                        <a:buNone/>
                      </a:pPr>
                      <a:r>
                        <a:rPr b="1" lang="en-US" sz="1050" u="none" cap="none" strike="noStrike">
                          <a:solidFill>
                            <a:srgbClr val="7A8F7E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TEA</a:t>
                      </a:r>
                      <a:endParaRPr sz="1200" u="none" cap="none" strike="noStrike"/>
                    </a:p>
                    <a:p>
                      <a:pPr indent="0" lvl="0" marL="0" marR="0" rtl="0" algn="l">
                        <a:spcBef>
                          <a:spcPts val="150"/>
                        </a:spcBef>
                        <a:spcAft>
                          <a:spcPts val="0"/>
                        </a:spcAft>
                        <a:buClr>
                          <a:srgbClr val="5A6B5C"/>
                        </a:buClr>
                        <a:buSzPts val="900"/>
                        <a:buFont typeface="Montserrat"/>
                        <a:buNone/>
                      </a:pPr>
                      <a:r>
                        <a:rPr lang="en-US" sz="900" u="none" cap="none" strike="noStrike">
                          <a:solidFill>
                            <a:srgbClr val="5A6B5C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Transtorno do Espectro do Autismo</a:t>
                      </a:r>
                      <a:endParaRPr sz="1200" u="none" cap="none" strike="noStrike"/>
                    </a:p>
                  </a:txBody>
                  <a:tcPr marT="95100" marB="95100" marR="114300" marL="114300">
                    <a:lnL cap="flat" cmpd="sng" w="9525">
                      <a:solidFill>
                        <a:srgbClr val="7A8F7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A8F7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A8F7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A8F7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A8F7E"/>
                        </a:buClr>
                        <a:buSzPts val="1050"/>
                        <a:buFont typeface="Montserrat"/>
                        <a:buNone/>
                      </a:pPr>
                      <a:r>
                        <a:rPr b="1" lang="en-US" sz="1050" u="none" cap="none" strike="noStrike">
                          <a:solidFill>
                            <a:srgbClr val="7A8F7E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PEA</a:t>
                      </a:r>
                      <a:endParaRPr sz="1200" u="none" cap="none" strike="noStrike"/>
                    </a:p>
                    <a:p>
                      <a:pPr indent="0" lvl="0" marL="0" marR="0" rtl="0" algn="l">
                        <a:spcBef>
                          <a:spcPts val="150"/>
                        </a:spcBef>
                        <a:spcAft>
                          <a:spcPts val="0"/>
                        </a:spcAft>
                        <a:buClr>
                          <a:srgbClr val="5A6B5C"/>
                        </a:buClr>
                        <a:buSzPts val="900"/>
                        <a:buFont typeface="Montserrat"/>
                        <a:buNone/>
                      </a:pPr>
                      <a:r>
                        <a:rPr lang="en-US" sz="900" u="none" cap="none" strike="noStrike">
                          <a:solidFill>
                            <a:srgbClr val="5A6B5C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Perturbação do Espectro do Autismo</a:t>
                      </a:r>
                      <a:endParaRPr sz="1200" u="none" cap="none" strike="noStrike"/>
                    </a:p>
                  </a:txBody>
                  <a:tcPr marT="95100" marB="95100" marR="114300" marL="114300">
                    <a:lnL cap="flat" cmpd="sng" w="9525">
                      <a:solidFill>
                        <a:srgbClr val="7A8F7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A8F7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A8F7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A8F7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</a:tr>
              <a:tr h="695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C3E2D"/>
                        </a:buClr>
                        <a:buSzPts val="1050"/>
                        <a:buFont typeface="Montserrat"/>
                        <a:buNone/>
                      </a:pPr>
                      <a:r>
                        <a:rPr b="1" lang="en-US" sz="1050" u="none" cap="none" strike="noStrike">
                          <a:solidFill>
                            <a:srgbClr val="2C3E2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Brasil</a:t>
                      </a:r>
                      <a:endParaRPr sz="1200" u="none" cap="none" strike="noStrike"/>
                    </a:p>
                  </a:txBody>
                  <a:tcPr marT="95100" marB="95100" marR="114300" marL="114300">
                    <a:lnL cap="flat" cmpd="sng" w="9525">
                      <a:solidFill>
                        <a:srgbClr val="7A8F7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A8F7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A8F7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A8F7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A8F7E">
                        <a:alpha val="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A8F7E"/>
                        </a:buClr>
                        <a:buSzPts val="1050"/>
                        <a:buFont typeface="Montserrat"/>
                        <a:buNone/>
                      </a:pPr>
                      <a:r>
                        <a:rPr b="1" lang="en-US" sz="1050" u="none" cap="none" strike="noStrike">
                          <a:solidFill>
                            <a:srgbClr val="7A8F7E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TDAH</a:t>
                      </a:r>
                      <a:endParaRPr sz="1200" u="none" cap="none" strike="noStrike"/>
                    </a:p>
                    <a:p>
                      <a:pPr indent="0" lvl="0" marL="0" marR="0" rtl="0" algn="l">
                        <a:spcBef>
                          <a:spcPts val="150"/>
                        </a:spcBef>
                        <a:spcAft>
                          <a:spcPts val="0"/>
                        </a:spcAft>
                        <a:buClr>
                          <a:srgbClr val="5A6B5C"/>
                        </a:buClr>
                        <a:buSzPts val="900"/>
                        <a:buFont typeface="Montserrat"/>
                        <a:buNone/>
                      </a:pPr>
                      <a:r>
                        <a:rPr lang="en-US" sz="900" u="none" cap="none" strike="noStrike">
                          <a:solidFill>
                            <a:srgbClr val="5A6B5C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Transtorno de Déficit de Atenção e Hiperatividade</a:t>
                      </a:r>
                      <a:endParaRPr sz="1200" u="none" cap="none" strike="noStrike"/>
                    </a:p>
                  </a:txBody>
                  <a:tcPr marT="95100" marB="95100" marR="114300" marL="114300">
                    <a:lnL cap="flat" cmpd="sng" w="9525">
                      <a:solidFill>
                        <a:srgbClr val="7A8F7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A8F7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A8F7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A8F7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A8F7E">
                        <a:alpha val="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A8F7E"/>
                        </a:buClr>
                        <a:buSzPts val="1050"/>
                        <a:buFont typeface="Montserrat"/>
                        <a:buNone/>
                      </a:pPr>
                      <a:r>
                        <a:rPr b="1" lang="en-US" sz="1050" u="none" cap="none" strike="noStrike">
                          <a:solidFill>
                            <a:srgbClr val="7A8F7E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PHDA</a:t>
                      </a:r>
                      <a:endParaRPr sz="1200" u="none" cap="none" strike="noStrike"/>
                    </a:p>
                    <a:p>
                      <a:pPr indent="0" lvl="0" marL="0" marR="0" rtl="0" algn="l">
                        <a:spcBef>
                          <a:spcPts val="150"/>
                        </a:spcBef>
                        <a:spcAft>
                          <a:spcPts val="0"/>
                        </a:spcAft>
                        <a:buClr>
                          <a:srgbClr val="5A6B5C"/>
                        </a:buClr>
                        <a:buSzPts val="900"/>
                        <a:buFont typeface="Montserrat"/>
                        <a:buNone/>
                      </a:pPr>
                      <a:r>
                        <a:rPr lang="en-US" sz="900" u="none" cap="none" strike="noStrike">
                          <a:solidFill>
                            <a:srgbClr val="5A6B5C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Perturbação de Hiperatividade e Défice de Atenção</a:t>
                      </a:r>
                      <a:endParaRPr sz="1200" u="none" cap="none" strike="noStrike"/>
                    </a:p>
                  </a:txBody>
                  <a:tcPr marT="95100" marB="95100" marR="114300" marL="114300">
                    <a:lnL cap="flat" cmpd="sng" w="9525">
                      <a:solidFill>
                        <a:srgbClr val="7A8F7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A8F7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A8F7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A8F7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A8F7E">
                        <a:alpha val="5098"/>
                      </a:srgbClr>
                    </a:solidFill>
                  </a:tcPr>
                </a:tc>
              </a:tr>
              <a:tr h="695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C3E2D"/>
                        </a:buClr>
                        <a:buSzPts val="1050"/>
                        <a:buFont typeface="Montserrat"/>
                        <a:buNone/>
                      </a:pPr>
                      <a:r>
                        <a:rPr b="1" lang="en-US" sz="1050" u="none" cap="none" strike="noStrike">
                          <a:solidFill>
                            <a:srgbClr val="2C3E2D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Brasil</a:t>
                      </a:r>
                      <a:endParaRPr sz="1200" u="none" cap="none" strike="noStrike"/>
                    </a:p>
                  </a:txBody>
                  <a:tcPr marT="95100" marB="95100" marR="114300" marL="114300">
                    <a:lnL cap="flat" cmpd="sng" w="9525">
                      <a:solidFill>
                        <a:srgbClr val="7A8F7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A8F7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A8F7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A8F7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A8F7E"/>
                        </a:buClr>
                        <a:buSzPts val="1050"/>
                        <a:buFont typeface="Montserrat"/>
                        <a:buNone/>
                      </a:pPr>
                      <a:r>
                        <a:rPr b="1" lang="en-US" sz="1050" u="none" cap="none" strike="noStrike">
                          <a:solidFill>
                            <a:srgbClr val="7A8F7E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TOD</a:t>
                      </a:r>
                      <a:endParaRPr sz="1200" u="none" cap="none" strike="noStrike"/>
                    </a:p>
                    <a:p>
                      <a:pPr indent="0" lvl="0" marL="0" marR="0" rtl="0" algn="l">
                        <a:spcBef>
                          <a:spcPts val="150"/>
                        </a:spcBef>
                        <a:spcAft>
                          <a:spcPts val="0"/>
                        </a:spcAft>
                        <a:buClr>
                          <a:srgbClr val="5A6B5C"/>
                        </a:buClr>
                        <a:buSzPts val="900"/>
                        <a:buFont typeface="Montserrat"/>
                        <a:buNone/>
                      </a:pPr>
                      <a:r>
                        <a:rPr lang="en-US" sz="900" u="none" cap="none" strike="noStrike">
                          <a:solidFill>
                            <a:srgbClr val="5A6B5C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Transtorno Opositor Desafiador</a:t>
                      </a:r>
                      <a:endParaRPr sz="1200" u="none" cap="none" strike="noStrike"/>
                    </a:p>
                  </a:txBody>
                  <a:tcPr marT="95100" marB="95100" marR="114300" marL="114300">
                    <a:lnL cap="flat" cmpd="sng" w="9525">
                      <a:solidFill>
                        <a:srgbClr val="7A8F7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A8F7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A8F7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A8F7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A8F7E"/>
                        </a:buClr>
                        <a:buSzPts val="1050"/>
                        <a:buFont typeface="Montserrat"/>
                        <a:buNone/>
                      </a:pPr>
                      <a:r>
                        <a:rPr b="1" lang="en-US" sz="1050" u="none" cap="none" strike="noStrike">
                          <a:solidFill>
                            <a:srgbClr val="7A8F7E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POD</a:t>
                      </a:r>
                      <a:endParaRPr sz="1200" u="none" cap="none" strike="noStrike"/>
                    </a:p>
                    <a:p>
                      <a:pPr indent="0" lvl="0" marL="0" marR="0" rtl="0" algn="l">
                        <a:spcBef>
                          <a:spcPts val="150"/>
                        </a:spcBef>
                        <a:spcAft>
                          <a:spcPts val="0"/>
                        </a:spcAft>
                        <a:buClr>
                          <a:srgbClr val="5A6B5C"/>
                        </a:buClr>
                        <a:buSzPts val="900"/>
                        <a:buFont typeface="Montserrat"/>
                        <a:buNone/>
                      </a:pPr>
                      <a:r>
                        <a:rPr lang="en-US" sz="900" u="none" cap="none" strike="noStrike">
                          <a:solidFill>
                            <a:srgbClr val="5A6B5C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Perturbação de Oposição e Desafio</a:t>
                      </a:r>
                      <a:endParaRPr sz="1200" u="none" cap="none" strike="noStrike"/>
                    </a:p>
                  </a:txBody>
                  <a:tcPr marT="95100" marB="95100" marR="114300" marL="114300">
                    <a:lnL cap="flat" cmpd="sng" w="9525">
                      <a:solidFill>
                        <a:srgbClr val="7A8F7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A8F7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A8F7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A8F7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descr="preencoded.png" id="119" name="Google Shape;119;p6"/>
          <p:cNvPicPr preferRelativeResize="0"/>
          <p:nvPr/>
        </p:nvPicPr>
        <p:blipFill rotWithShape="1">
          <a:blip r:embed="rId8">
            <a:alphaModFix/>
          </a:blip>
          <a:srcRect b="0" l="-20" r="-20" t="0"/>
          <a:stretch/>
        </p:blipFill>
        <p:spPr>
          <a:xfrm>
            <a:off x="476402" y="5533949"/>
            <a:ext cx="8519465" cy="89885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6"/>
          <p:cNvSpPr txBox="1"/>
          <p:nvPr/>
        </p:nvSpPr>
        <p:spPr>
          <a:xfrm>
            <a:off x="1095451" y="5743346"/>
            <a:ext cx="7601407" cy="48646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300"/>
              <a:buFont typeface="Montserrat"/>
              <a:buNone/>
            </a:pPr>
            <a:r>
              <a:rPr b="1" i="0" lang="en-US" sz="13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Hoje não é apenas uma palestra.</a:t>
            </a:r>
            <a:r>
              <a:rPr b="0" i="0" lang="en-US" sz="13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 É um </a:t>
            </a:r>
            <a:r>
              <a:rPr b="1" i="0" lang="en-US" sz="1300" u="none" cap="none" strike="noStrike">
                <a:solidFill>
                  <a:srgbClr val="7A8F7E"/>
                </a:solidFill>
                <a:latin typeface="Montserrat"/>
                <a:ea typeface="Montserrat"/>
                <a:cs typeface="Montserrat"/>
                <a:sym typeface="Montserrat"/>
              </a:rPr>
              <a:t>chamado à transformação da Igreja</a:t>
            </a:r>
            <a:r>
              <a:rPr b="0" i="0" lang="en-US" sz="13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. O papel da Igreja na inclusão de crianças com PEA, PHDA e POD. 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21" name="Google Shape;121;p6"/>
          <p:cNvPicPr preferRelativeResize="0"/>
          <p:nvPr/>
        </p:nvPicPr>
        <p:blipFill rotWithShape="1">
          <a:blip r:embed="rId9">
            <a:alphaModFix/>
          </a:blip>
          <a:srcRect b="-8" l="0" r="0" t="-8"/>
          <a:stretch/>
        </p:blipFill>
        <p:spPr>
          <a:xfrm>
            <a:off x="9281160" y="1514246"/>
            <a:ext cx="2434133" cy="1544422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6"/>
          <p:cNvSpPr/>
          <p:nvPr/>
        </p:nvSpPr>
        <p:spPr>
          <a:xfrm>
            <a:off x="10260482" y="1681582"/>
            <a:ext cx="476402" cy="476402"/>
          </a:xfrm>
          <a:prstGeom prst="ellipse">
            <a:avLst/>
          </a:prstGeom>
          <a:solidFill>
            <a:srgbClr val="7A8F7E">
              <a:alpha val="10196"/>
            </a:srgbClr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23" name="Google Shape;123;p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383926" y="1805940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6"/>
          <p:cNvSpPr txBox="1"/>
          <p:nvPr/>
        </p:nvSpPr>
        <p:spPr>
          <a:xfrm>
            <a:off x="10387584" y="2253082"/>
            <a:ext cx="229514" cy="4197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2700"/>
              <a:buFont typeface="Montserrat"/>
              <a:buNone/>
            </a:pPr>
            <a:r>
              <a:rPr b="1" i="0" lang="en-US" sz="27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6"/>
          <p:cNvSpPr txBox="1"/>
          <p:nvPr/>
        </p:nvSpPr>
        <p:spPr>
          <a:xfrm>
            <a:off x="9607601" y="2720340"/>
            <a:ext cx="1791310" cy="1719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1000"/>
              <a:buFont typeface="Montserrat"/>
              <a:buNone/>
            </a:pPr>
            <a:r>
              <a:rPr b="0" i="0" lang="en-US" sz="10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Condições Principais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26" name="Google Shape;126;p6"/>
          <p:cNvPicPr preferRelativeResize="0"/>
          <p:nvPr/>
        </p:nvPicPr>
        <p:blipFill rotWithShape="1">
          <a:blip r:embed="rId11">
            <a:alphaModFix/>
          </a:blip>
          <a:srcRect b="-3" l="0" r="0" t="-3"/>
          <a:stretch/>
        </p:blipFill>
        <p:spPr>
          <a:xfrm>
            <a:off x="9281160" y="3201314"/>
            <a:ext cx="2434133" cy="1544422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6"/>
          <p:cNvSpPr/>
          <p:nvPr/>
        </p:nvSpPr>
        <p:spPr>
          <a:xfrm>
            <a:off x="10260482" y="3368650"/>
            <a:ext cx="476402" cy="476402"/>
          </a:xfrm>
          <a:prstGeom prst="ellipse">
            <a:avLst/>
          </a:prstGeom>
          <a:solidFill>
            <a:srgbClr val="7A8F7E">
              <a:alpha val="10196"/>
            </a:srgbClr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28" name="Google Shape;128;p6"/>
          <p:cNvPicPr preferRelativeResize="0"/>
          <p:nvPr/>
        </p:nvPicPr>
        <p:blipFill rotWithShape="1">
          <a:blip r:embed="rId12">
            <a:alphaModFix/>
          </a:blip>
          <a:srcRect b="0" l="-80" r="-80" t="0"/>
          <a:stretch/>
        </p:blipFill>
        <p:spPr>
          <a:xfrm>
            <a:off x="10355580" y="3493008"/>
            <a:ext cx="286207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6"/>
          <p:cNvSpPr txBox="1"/>
          <p:nvPr/>
        </p:nvSpPr>
        <p:spPr>
          <a:xfrm>
            <a:off x="10048342" y="3940150"/>
            <a:ext cx="905256" cy="4197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2700"/>
              <a:buFont typeface="Montserrat"/>
              <a:buNone/>
            </a:pPr>
            <a:r>
              <a:rPr b="1" i="0" lang="en-US" sz="27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100%</a:t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6"/>
          <p:cNvSpPr txBox="1"/>
          <p:nvPr/>
        </p:nvSpPr>
        <p:spPr>
          <a:xfrm>
            <a:off x="9771278" y="4407408"/>
            <a:ext cx="1459382" cy="1719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1000"/>
              <a:buFont typeface="Montserrat"/>
              <a:buNone/>
            </a:pPr>
            <a:r>
              <a:rPr b="0" i="0" lang="en-US" sz="10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Foco em Inclusão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31" name="Google Shape;131;p6"/>
          <p:cNvPicPr preferRelativeResize="0"/>
          <p:nvPr/>
        </p:nvPicPr>
        <p:blipFill rotWithShape="1">
          <a:blip r:embed="rId11">
            <a:alphaModFix/>
          </a:blip>
          <a:srcRect b="-3" l="0" r="0" t="-3"/>
          <a:stretch/>
        </p:blipFill>
        <p:spPr>
          <a:xfrm>
            <a:off x="9281160" y="4889297"/>
            <a:ext cx="2434133" cy="1544422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6"/>
          <p:cNvSpPr/>
          <p:nvPr/>
        </p:nvSpPr>
        <p:spPr>
          <a:xfrm>
            <a:off x="10260482" y="5055718"/>
            <a:ext cx="476402" cy="476402"/>
          </a:xfrm>
          <a:prstGeom prst="ellipse">
            <a:avLst/>
          </a:prstGeom>
          <a:solidFill>
            <a:srgbClr val="7A8F7E">
              <a:alpha val="10196"/>
            </a:srgbClr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33" name="Google Shape;133;p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0383926" y="5180076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6"/>
          <p:cNvSpPr txBox="1"/>
          <p:nvPr/>
        </p:nvSpPr>
        <p:spPr>
          <a:xfrm>
            <a:off x="10376611" y="5627218"/>
            <a:ext cx="247802" cy="4197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2700"/>
              <a:buFont typeface="Montserrat"/>
              <a:buNone/>
            </a:pPr>
            <a:r>
              <a:rPr b="1" i="0" lang="en-US" sz="27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∞</a:t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6"/>
          <p:cNvSpPr txBox="1"/>
          <p:nvPr/>
        </p:nvSpPr>
        <p:spPr>
          <a:xfrm>
            <a:off x="10309860" y="6094476"/>
            <a:ext cx="381305" cy="1719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1000"/>
              <a:buFont typeface="Montserrat"/>
              <a:buNone/>
            </a:pPr>
            <a:r>
              <a:rPr b="0" i="0" lang="en-US" sz="10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Amor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36" name="Google Shape;136;p6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7228332" y="1828800"/>
            <a:ext cx="152705" cy="1527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37" name="Google Shape;137;p6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780898" y="5765292"/>
            <a:ext cx="171907" cy="1719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38" name="Google Shape;138;p6"/>
          <p:cNvPicPr preferRelativeResize="0"/>
          <p:nvPr/>
        </p:nvPicPr>
        <p:blipFill rotWithShape="1">
          <a:blip r:embed="rId16">
            <a:alphaModFix amt="90000"/>
          </a:blip>
          <a:srcRect b="0" l="0" r="0" t="0"/>
          <a:stretch/>
        </p:blipFill>
        <p:spPr>
          <a:xfrm>
            <a:off x="10069373" y="6439205"/>
            <a:ext cx="1647749" cy="181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1E8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7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1E8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46" name="Google Shape;146;p7"/>
          <p:cNvPicPr preferRelativeResize="0"/>
          <p:nvPr/>
        </p:nvPicPr>
        <p:blipFill rotWithShape="1">
          <a:blip r:embed="rId3">
            <a:alphaModFix amt="3000"/>
          </a:blip>
          <a:srcRect b="0" l="0" r="0" t="0"/>
          <a:stretch/>
        </p:blipFill>
        <p:spPr>
          <a:xfrm>
            <a:off x="4190695" y="1524305"/>
            <a:ext cx="485546" cy="181051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7"/>
          <p:cNvSpPr txBox="1"/>
          <p:nvPr/>
        </p:nvSpPr>
        <p:spPr>
          <a:xfrm>
            <a:off x="1333195" y="448970"/>
            <a:ext cx="9525305" cy="11914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A8F7E"/>
              </a:buClr>
              <a:buSzPts val="3900"/>
              <a:buFont typeface="Merriweather"/>
              <a:buNone/>
            </a:pPr>
            <a:r>
              <a:rPr b="1" i="0" lang="en-US" sz="3900" u="none" cap="none" strike="noStrike">
                <a:solidFill>
                  <a:srgbClr val="7A8F7E"/>
                </a:solidFill>
                <a:latin typeface="Merriweather"/>
                <a:ea typeface="Merriweather"/>
                <a:cs typeface="Merriweather"/>
                <a:sym typeface="Merriweather"/>
              </a:rPr>
              <a:t>Comportamento difícil</a:t>
            </a:r>
            <a:r>
              <a:rPr b="1" i="0" lang="en-US" sz="3900" u="none" cap="none" strike="noStrike">
                <a:solidFill>
                  <a:srgbClr val="2C3E2D"/>
                </a:solidFill>
                <a:latin typeface="Merriweather"/>
                <a:ea typeface="Merriweather"/>
                <a:cs typeface="Merriweather"/>
                <a:sym typeface="Merriweather"/>
              </a:rPr>
              <a:t> ≠ falta de limite </a:t>
            </a:r>
            <a:endParaRPr b="0" i="0" sz="3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7"/>
          <p:cNvSpPr txBox="1"/>
          <p:nvPr/>
        </p:nvSpPr>
        <p:spPr>
          <a:xfrm>
            <a:off x="1809598" y="1875434"/>
            <a:ext cx="8572500" cy="7434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1900"/>
              <a:buFont typeface="Montserrat"/>
              <a:buNone/>
            </a:pPr>
            <a:r>
              <a:rPr b="0" i="0" lang="en-US" sz="19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 Nem todo comportamento difícil é falta de limite. Muitos são sinais de um </a:t>
            </a:r>
            <a:r>
              <a:rPr b="1" i="0" lang="en-US" sz="19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cérebro em sofrimento</a:t>
            </a:r>
            <a:r>
              <a:rPr b="0" i="0" lang="en-US" sz="19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49" name="Google Shape;149;p7"/>
          <p:cNvPicPr preferRelativeResize="0"/>
          <p:nvPr/>
        </p:nvPicPr>
        <p:blipFill rotWithShape="1">
          <a:blip r:embed="rId4">
            <a:alphaModFix/>
          </a:blip>
          <a:srcRect b="-1" l="0" r="0" t="-1"/>
          <a:stretch/>
        </p:blipFill>
        <p:spPr>
          <a:xfrm>
            <a:off x="1333195" y="3094330"/>
            <a:ext cx="9525305" cy="331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7"/>
          <p:cNvSpPr/>
          <p:nvPr/>
        </p:nvSpPr>
        <p:spPr>
          <a:xfrm>
            <a:off x="1333195" y="3094330"/>
            <a:ext cx="75895" cy="3295498"/>
          </a:xfrm>
          <a:prstGeom prst="rect">
            <a:avLst/>
          </a:prstGeom>
          <a:solidFill>
            <a:srgbClr val="7A8F7E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51" name="Google Shape;151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01454" y="5447081"/>
            <a:ext cx="761695" cy="76169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7"/>
          <p:cNvSpPr txBox="1"/>
          <p:nvPr/>
        </p:nvSpPr>
        <p:spPr>
          <a:xfrm>
            <a:off x="2104949" y="3675888"/>
            <a:ext cx="7982712" cy="128656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2400"/>
              <a:buFont typeface="Montserrat"/>
              <a:buNone/>
            </a:pPr>
            <a:r>
              <a:rPr b="0" i="0" lang="en-US" sz="24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 Quando </a:t>
            </a:r>
            <a:r>
              <a:rPr b="1" i="0" lang="en-US" sz="2400" u="none" cap="none" strike="noStrike">
                <a:solidFill>
                  <a:srgbClr val="7A8F7E"/>
                </a:solidFill>
                <a:latin typeface="Montserrat"/>
                <a:ea typeface="Montserrat"/>
                <a:cs typeface="Montserrat"/>
                <a:sym typeface="Montserrat"/>
              </a:rPr>
              <a:t>não entendemos o comportamento</a:t>
            </a:r>
            <a:r>
              <a:rPr b="0" i="0" lang="en-US" sz="24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, corremos o risco de </a:t>
            </a:r>
            <a:r>
              <a:rPr b="1" i="0" lang="en-US" sz="2400" u="none" cap="none" strike="noStrike">
                <a:solidFill>
                  <a:srgbClr val="7A8F7E"/>
                </a:solidFill>
                <a:latin typeface="Montserrat"/>
                <a:ea typeface="Montserrat"/>
                <a:cs typeface="Montserrat"/>
                <a:sym typeface="Montserrat"/>
              </a:rPr>
              <a:t>ferir quem mais precisa de cuidado</a:t>
            </a:r>
            <a:r>
              <a:rPr b="0" i="0" lang="en-US" sz="24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53" name="Google Shape;153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104949" y="5420563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7"/>
          <p:cNvSpPr txBox="1"/>
          <p:nvPr/>
        </p:nvSpPr>
        <p:spPr>
          <a:xfrm>
            <a:off x="2447849" y="5241341"/>
            <a:ext cx="7639812" cy="590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1600"/>
              <a:buFont typeface="Montserrat"/>
              <a:buNone/>
            </a:pPr>
            <a:r>
              <a:rPr b="0" i="0" lang="en-US" sz="16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Muitos comportamentos são sinais de um cérebro em sofrimento, não desobediência.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55" name="Google Shape;155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382098" y="6115507"/>
            <a:ext cx="1333195" cy="362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1E8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62" name="Google Shape;162;p8"/>
          <p:cNvPicPr preferRelativeResize="0"/>
          <p:nvPr/>
        </p:nvPicPr>
        <p:blipFill rotWithShape="1">
          <a:blip r:embed="rId3">
            <a:alphaModFix/>
          </a:blip>
          <a:srcRect b="-1" l="0" r="0" t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63" name="Google Shape;163;p8"/>
          <p:cNvPicPr preferRelativeResize="0"/>
          <p:nvPr/>
        </p:nvPicPr>
        <p:blipFill rotWithShape="1">
          <a:blip r:embed="rId4">
            <a:alphaModFix/>
          </a:blip>
          <a:srcRect b="-1" l="0" r="0" t="-1"/>
          <a:stretch/>
        </p:blipFill>
        <p:spPr>
          <a:xfrm>
            <a:off x="0" y="0"/>
            <a:ext cx="12191695" cy="11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8"/>
          <p:cNvSpPr/>
          <p:nvPr/>
        </p:nvSpPr>
        <p:spPr>
          <a:xfrm>
            <a:off x="10953598" y="476402"/>
            <a:ext cx="761695" cy="761695"/>
          </a:xfrm>
          <a:prstGeom prst="ellipse">
            <a:avLst/>
          </a:prstGeom>
          <a:solidFill>
            <a:srgbClr val="7A8F7E">
              <a:alpha val="10196"/>
            </a:srgbClr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65" name="Google Shape;165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162995" y="685800"/>
            <a:ext cx="342900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8"/>
          <p:cNvSpPr/>
          <p:nvPr/>
        </p:nvSpPr>
        <p:spPr>
          <a:xfrm>
            <a:off x="476402" y="476402"/>
            <a:ext cx="761695" cy="761695"/>
          </a:xfrm>
          <a:prstGeom prst="ellipse">
            <a:avLst/>
          </a:prstGeom>
          <a:solidFill>
            <a:srgbClr val="7A8F7E">
              <a:alpha val="10196"/>
            </a:srgbClr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67" name="Google Shape;167;p8"/>
          <p:cNvPicPr preferRelativeResize="0"/>
          <p:nvPr/>
        </p:nvPicPr>
        <p:blipFill rotWithShape="1">
          <a:blip r:embed="rId6">
            <a:alphaModFix/>
          </a:blip>
          <a:srcRect b="0" l="-27" r="-27" t="0"/>
          <a:stretch/>
        </p:blipFill>
        <p:spPr>
          <a:xfrm>
            <a:off x="642823" y="685800"/>
            <a:ext cx="428854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68" name="Google Shape;168;p8"/>
          <p:cNvPicPr preferRelativeResize="0"/>
          <p:nvPr/>
        </p:nvPicPr>
        <p:blipFill rotWithShape="1">
          <a:blip r:embed="rId7">
            <a:alphaModFix amt="40000"/>
          </a:blip>
          <a:srcRect b="0" l="-400" r="-400" t="0"/>
          <a:stretch/>
        </p:blipFill>
        <p:spPr>
          <a:xfrm>
            <a:off x="3715207" y="6258154"/>
            <a:ext cx="4762195" cy="283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69" name="Google Shape;169;p8"/>
          <p:cNvPicPr preferRelativeResize="0"/>
          <p:nvPr/>
        </p:nvPicPr>
        <p:blipFill rotWithShape="1">
          <a:blip r:embed="rId8">
            <a:alphaModFix amt="4000"/>
          </a:blip>
          <a:srcRect b="0" l="0" r="0" t="0"/>
          <a:stretch/>
        </p:blipFill>
        <p:spPr>
          <a:xfrm>
            <a:off x="4190695" y="1524305"/>
            <a:ext cx="485546" cy="181051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8"/>
          <p:cNvSpPr txBox="1"/>
          <p:nvPr/>
        </p:nvSpPr>
        <p:spPr>
          <a:xfrm>
            <a:off x="990295" y="761695"/>
            <a:ext cx="10211105" cy="4005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A8F7E"/>
              </a:buClr>
              <a:buSzPts val="2400"/>
              <a:buFont typeface="Merriweather"/>
              <a:buNone/>
            </a:pPr>
            <a:r>
              <a:rPr b="1" i="1" lang="en-US" sz="2400" u="none" cap="none" strike="noStrike">
                <a:solidFill>
                  <a:srgbClr val="7A8F7E"/>
                </a:solidFill>
                <a:latin typeface="Merriweather"/>
                <a:ea typeface="Merriweather"/>
                <a:cs typeface="Merriweather"/>
                <a:sym typeface="Merriweather"/>
              </a:rPr>
              <a:t>Estamos preparados</a:t>
            </a:r>
            <a:r>
              <a:rPr b="1" i="0" lang="en-US" sz="2400" u="none" cap="none" strike="noStrike">
                <a:solidFill>
                  <a:srgbClr val="2C3E2D"/>
                </a:solidFill>
                <a:latin typeface="Merriweather"/>
                <a:ea typeface="Merriweather"/>
                <a:cs typeface="Merriweather"/>
                <a:sym typeface="Merriweather"/>
              </a:rPr>
              <a:t> para amar crianças que não se encaixam? 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71" name="Google Shape;171;p8"/>
          <p:cNvPicPr preferRelativeResize="0"/>
          <p:nvPr/>
        </p:nvPicPr>
        <p:blipFill rotWithShape="1">
          <a:blip r:embed="rId9">
            <a:alphaModFix/>
          </a:blip>
          <a:srcRect b="0" l="-7" r="-7" t="0"/>
          <a:stretch/>
        </p:blipFill>
        <p:spPr>
          <a:xfrm>
            <a:off x="1333195" y="1809598"/>
            <a:ext cx="9525305" cy="304769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8"/>
          <p:cNvSpPr txBox="1"/>
          <p:nvPr/>
        </p:nvSpPr>
        <p:spPr>
          <a:xfrm>
            <a:off x="2115007" y="2673706"/>
            <a:ext cx="7963510" cy="8577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2400"/>
              <a:buFont typeface="Merriweather"/>
              <a:buNone/>
            </a:pPr>
            <a:r>
              <a:rPr b="0" i="0" lang="en-US" sz="2400" u="none" cap="none" strike="noStrike">
                <a:solidFill>
                  <a:srgbClr val="2C3E2D"/>
                </a:solidFill>
                <a:latin typeface="Merriweather"/>
                <a:ea typeface="Merriweather"/>
                <a:cs typeface="Merriweather"/>
                <a:sym typeface="Merriweather"/>
              </a:rPr>
              <a:t>"Deixai vir a mim os pequeninos, e não os empeçais, pois dos tais é o reino dos céus."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8"/>
          <p:cNvSpPr txBox="1"/>
          <p:nvPr/>
        </p:nvSpPr>
        <p:spPr>
          <a:xfrm>
            <a:off x="5373014" y="3765499"/>
            <a:ext cx="1451153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A8F7E"/>
              </a:buClr>
              <a:buSzPts val="1500"/>
              <a:buFont typeface="Montserrat"/>
              <a:buNone/>
            </a:pPr>
            <a:r>
              <a:rPr b="1" i="0" lang="en-US" sz="1500" u="none" cap="none" strike="noStrike">
                <a:solidFill>
                  <a:srgbClr val="7A8F7E"/>
                </a:solidFill>
                <a:latin typeface="Montserrat"/>
                <a:ea typeface="Montserrat"/>
                <a:cs typeface="Montserrat"/>
                <a:sym typeface="Montserrat"/>
              </a:rPr>
              <a:t>Mateus 19:14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8"/>
          <p:cNvSpPr/>
          <p:nvPr/>
        </p:nvSpPr>
        <p:spPr>
          <a:xfrm>
            <a:off x="1809598" y="5429707"/>
            <a:ext cx="8572500" cy="1143000"/>
          </a:xfrm>
          <a:prstGeom prst="roundRect">
            <a:avLst>
              <a:gd fmla="val 20000" name="adj"/>
            </a:avLst>
          </a:prstGeom>
          <a:solidFill>
            <a:srgbClr val="7A8F7E">
              <a:alpha val="10196"/>
            </a:srgbClr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8"/>
          <p:cNvSpPr txBox="1"/>
          <p:nvPr/>
        </p:nvSpPr>
        <p:spPr>
          <a:xfrm>
            <a:off x="2381098" y="5658307"/>
            <a:ext cx="74295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A8F7E"/>
              </a:buClr>
              <a:buSzPts val="1800"/>
              <a:buFont typeface="Montserrat"/>
              <a:buNone/>
            </a:pPr>
            <a:r>
              <a:rPr b="1" i="0" lang="en-US" sz="1800" u="none" cap="none" strike="noStrike">
                <a:solidFill>
                  <a:srgbClr val="7A8F7E"/>
                </a:solidFill>
                <a:latin typeface="Montserrat"/>
                <a:ea typeface="Montserrat"/>
                <a:cs typeface="Montserrat"/>
                <a:sym typeface="Montserrat"/>
              </a:rPr>
              <a:t>Amar quem se encaixa é fácil.</a:t>
            </a:r>
            <a:r>
              <a:rPr b="0" i="0" lang="en-US" sz="18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 O evangelho começa quando o amor se torna </a:t>
            </a:r>
            <a:r>
              <a:rPr b="1" i="0" lang="en-US" sz="1800" u="none" cap="none" strike="noStrike">
                <a:solidFill>
                  <a:srgbClr val="7A8F7E"/>
                </a:solidFill>
                <a:latin typeface="Montserrat"/>
                <a:ea typeface="Montserrat"/>
                <a:cs typeface="Montserrat"/>
                <a:sym typeface="Montserrat"/>
              </a:rPr>
              <a:t>desafiador</a:t>
            </a:r>
            <a:r>
              <a:rPr b="0" i="0" lang="en-US" sz="18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76" name="Google Shape;176;p8"/>
          <p:cNvPicPr preferRelativeResize="0"/>
          <p:nvPr/>
        </p:nvPicPr>
        <p:blipFill rotWithShape="1">
          <a:blip r:embed="rId10">
            <a:alphaModFix/>
          </a:blip>
          <a:srcRect b="0" l="-194" r="-194" t="0"/>
          <a:stretch/>
        </p:blipFill>
        <p:spPr>
          <a:xfrm>
            <a:off x="5284318" y="1657807"/>
            <a:ext cx="1628546" cy="371246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8"/>
          <p:cNvSpPr/>
          <p:nvPr/>
        </p:nvSpPr>
        <p:spPr>
          <a:xfrm>
            <a:off x="5697626" y="1657807"/>
            <a:ext cx="1216152" cy="372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"/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Mateus 19:14 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78" name="Google Shape;178;p8"/>
          <p:cNvPicPr preferRelativeResize="0"/>
          <p:nvPr/>
        </p:nvPicPr>
        <p:blipFill rotWithShape="1">
          <a:blip r:embed="rId11">
            <a:alphaModFix/>
          </a:blip>
          <a:srcRect b="-43" l="0" r="0" t="-43"/>
          <a:stretch/>
        </p:blipFill>
        <p:spPr>
          <a:xfrm>
            <a:off x="5522062" y="1762049"/>
            <a:ext cx="133502" cy="1527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79" name="Google Shape;179;p8"/>
          <p:cNvPicPr preferRelativeResize="0"/>
          <p:nvPr/>
        </p:nvPicPr>
        <p:blipFill rotWithShape="1">
          <a:blip r:embed="rId12">
            <a:alphaModFix amt="90000"/>
          </a:blip>
          <a:srcRect b="0" l="0" r="0" t="0"/>
          <a:stretch/>
        </p:blipFill>
        <p:spPr>
          <a:xfrm>
            <a:off x="10477195" y="6048756"/>
            <a:ext cx="1333195" cy="362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1E8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86" name="Google Shape;186;p9"/>
          <p:cNvPicPr preferRelativeResize="0"/>
          <p:nvPr/>
        </p:nvPicPr>
        <p:blipFill rotWithShape="1">
          <a:blip r:embed="rId3">
            <a:alphaModFix/>
          </a:blip>
          <a:srcRect b="-1" l="0" r="0" t="-1"/>
          <a:stretch/>
        </p:blipFill>
        <p:spPr>
          <a:xfrm>
            <a:off x="0" y="0"/>
            <a:ext cx="1219169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87" name="Google Shape;187;p9"/>
          <p:cNvPicPr preferRelativeResize="0"/>
          <p:nvPr/>
        </p:nvPicPr>
        <p:blipFill rotWithShape="1">
          <a:blip r:embed="rId4">
            <a:alphaModFix amt="3000"/>
          </a:blip>
          <a:srcRect b="0" l="0" r="0" t="0"/>
          <a:stretch/>
        </p:blipFill>
        <p:spPr>
          <a:xfrm>
            <a:off x="4190695" y="1524305"/>
            <a:ext cx="485546" cy="181051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9"/>
          <p:cNvSpPr/>
          <p:nvPr/>
        </p:nvSpPr>
        <p:spPr>
          <a:xfrm>
            <a:off x="9810598" y="-476402"/>
            <a:ext cx="2857500" cy="2857500"/>
          </a:xfrm>
          <a:prstGeom prst="ellipse">
            <a:avLst/>
          </a:prstGeom>
          <a:solidFill>
            <a:srgbClr val="7A8F7E">
              <a:alpha val="5098"/>
            </a:srgbClr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9"/>
          <p:cNvSpPr/>
          <p:nvPr/>
        </p:nvSpPr>
        <p:spPr>
          <a:xfrm>
            <a:off x="571500" y="1143000"/>
            <a:ext cx="11048695" cy="19202"/>
          </a:xfrm>
          <a:prstGeom prst="rect">
            <a:avLst/>
          </a:prstGeom>
          <a:solidFill>
            <a:srgbClr val="7A8F7E"/>
          </a:solidFill>
          <a:ln cap="flat" cmpd="sng" w="12700">
            <a:solidFill>
              <a:srgbClr val="7A8F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9"/>
          <p:cNvSpPr txBox="1"/>
          <p:nvPr/>
        </p:nvSpPr>
        <p:spPr>
          <a:xfrm>
            <a:off x="571500" y="286207"/>
            <a:ext cx="5696712" cy="42885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A8F7E"/>
              </a:buClr>
              <a:buSzPts val="2700"/>
              <a:buFont typeface="Merriweather"/>
              <a:buNone/>
            </a:pPr>
            <a:r>
              <a:rPr b="1" i="0" lang="en-US" sz="2700" u="none" cap="none" strike="noStrike">
                <a:solidFill>
                  <a:srgbClr val="7A8F7E"/>
                </a:solidFill>
                <a:latin typeface="Merriweather"/>
                <a:ea typeface="Merriweather"/>
                <a:cs typeface="Merriweather"/>
                <a:sym typeface="Merriweather"/>
              </a:rPr>
              <a:t>Realidade</a:t>
            </a:r>
            <a:r>
              <a:rPr b="1" i="0" lang="en-US" sz="2700" u="none" cap="none" strike="noStrike">
                <a:solidFill>
                  <a:srgbClr val="2C3E2D"/>
                </a:solidFill>
                <a:latin typeface="Merriweather"/>
                <a:ea typeface="Merriweather"/>
                <a:cs typeface="Merriweather"/>
                <a:sym typeface="Merriweather"/>
              </a:rPr>
              <a:t> na Igreja </a:t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9"/>
          <p:cNvSpPr txBox="1"/>
          <p:nvPr/>
        </p:nvSpPr>
        <p:spPr>
          <a:xfrm>
            <a:off x="571500" y="790956"/>
            <a:ext cx="6286500" cy="210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1300"/>
              <a:buFont typeface="Montserrat"/>
              <a:buNone/>
            </a:pPr>
            <a:r>
              <a:rPr b="0" i="0" lang="en-US" sz="13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Autismo, PHDA e POD já estão presentes em nossas comunidades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9"/>
          <p:cNvSpPr txBox="1"/>
          <p:nvPr/>
        </p:nvSpPr>
        <p:spPr>
          <a:xfrm>
            <a:off x="9384487" y="418795"/>
            <a:ext cx="1619402" cy="25786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600"/>
              <a:buFont typeface="Montserrat"/>
              <a:buNone/>
            </a:pPr>
            <a:r>
              <a:rPr b="1" i="0" lang="en-US" sz="16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Dani Noronha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9"/>
          <p:cNvSpPr txBox="1"/>
          <p:nvPr/>
        </p:nvSpPr>
        <p:spPr>
          <a:xfrm>
            <a:off x="9498787" y="694944"/>
            <a:ext cx="1505102" cy="1719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7A8F7E"/>
              </a:buClr>
              <a:buSzPts val="1000"/>
              <a:buFont typeface="Montserrat"/>
              <a:buNone/>
            </a:pPr>
            <a:r>
              <a:rPr b="0" i="0" lang="en-US" sz="1000" u="none" cap="none" strike="noStrike">
                <a:solidFill>
                  <a:srgbClr val="7A8F7E"/>
                </a:solidFill>
                <a:latin typeface="Montserrat"/>
                <a:ea typeface="Montserrat"/>
                <a:cs typeface="Montserrat"/>
                <a:sym typeface="Montserrat"/>
              </a:rPr>
              <a:t>Neuropsicopedagoga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9"/>
          <p:cNvSpPr/>
          <p:nvPr/>
        </p:nvSpPr>
        <p:spPr>
          <a:xfrm>
            <a:off x="11144707" y="405079"/>
            <a:ext cx="476402" cy="476402"/>
          </a:xfrm>
          <a:prstGeom prst="ellipse">
            <a:avLst/>
          </a:prstGeom>
          <a:solidFill>
            <a:srgbClr val="7A8F7E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95" name="Google Shape;195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268151" y="528523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9"/>
          <p:cNvSpPr/>
          <p:nvPr/>
        </p:nvSpPr>
        <p:spPr>
          <a:xfrm>
            <a:off x="571500" y="5848502"/>
            <a:ext cx="6629400" cy="724205"/>
          </a:xfrm>
          <a:prstGeom prst="roundRect">
            <a:avLst>
              <a:gd fmla="val 39872" name="adj"/>
            </a:avLst>
          </a:prstGeom>
          <a:solidFill>
            <a:srgbClr val="E74C3C">
              <a:alpha val="7843"/>
            </a:srgbClr>
          </a:solidFill>
          <a:ln cap="flat" cmpd="sng" w="25400">
            <a:solidFill>
              <a:srgbClr val="E74C3C">
                <a:alpha val="25098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97" name="Google Shape;197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8446" y="6115507"/>
            <a:ext cx="190195" cy="19019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9"/>
          <p:cNvSpPr txBox="1"/>
          <p:nvPr/>
        </p:nvSpPr>
        <p:spPr>
          <a:xfrm>
            <a:off x="1162202" y="6010351"/>
            <a:ext cx="5781751" cy="4005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0392B"/>
              </a:buClr>
              <a:buSzPts val="1100"/>
              <a:buFont typeface="Montserrat"/>
              <a:buNone/>
            </a:pPr>
            <a:r>
              <a:rPr b="1" i="0" lang="en-US" sz="1100" u="none" cap="none" strike="noStrike">
                <a:solidFill>
                  <a:srgbClr val="C0392B"/>
                </a:solidFill>
                <a:latin typeface="Montserrat"/>
                <a:ea typeface="Montserrat"/>
                <a:cs typeface="Montserrat"/>
                <a:sym typeface="Montserrat"/>
              </a:rPr>
              <a:t>Importante:</a:t>
            </a:r>
            <a:r>
              <a:rPr b="0" i="0" lang="en-US" sz="11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 A igreja precisa de preparo para acolher essas famílias com amor e compreensão.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99" name="Google Shape;199;p9"/>
          <p:cNvPicPr preferRelativeResize="0"/>
          <p:nvPr/>
        </p:nvPicPr>
        <p:blipFill rotWithShape="1">
          <a:blip r:embed="rId7">
            <a:alphaModFix/>
          </a:blip>
          <a:srcRect b="-9" l="0" r="0" t="-9"/>
          <a:stretch/>
        </p:blipFill>
        <p:spPr>
          <a:xfrm>
            <a:off x="7480706" y="1399946"/>
            <a:ext cx="1997964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9"/>
          <p:cNvSpPr/>
          <p:nvPr/>
        </p:nvSpPr>
        <p:spPr>
          <a:xfrm>
            <a:off x="8251546" y="2041855"/>
            <a:ext cx="457200" cy="457200"/>
          </a:xfrm>
          <a:prstGeom prst="ellipse">
            <a:avLst/>
          </a:prstGeom>
          <a:solidFill>
            <a:srgbClr val="7A8F7E">
              <a:alpha val="10196"/>
            </a:srgbClr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01" name="Google Shape;201;p9"/>
          <p:cNvPicPr preferRelativeResize="0"/>
          <p:nvPr/>
        </p:nvPicPr>
        <p:blipFill rotWithShape="1">
          <a:blip r:embed="rId8">
            <a:alphaModFix/>
          </a:blip>
          <a:srcRect b="0" l="-80" r="-80" t="0"/>
          <a:stretch/>
        </p:blipFill>
        <p:spPr>
          <a:xfrm>
            <a:off x="8337499" y="2156155"/>
            <a:ext cx="286207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9"/>
          <p:cNvSpPr txBox="1"/>
          <p:nvPr/>
        </p:nvSpPr>
        <p:spPr>
          <a:xfrm>
            <a:off x="8361274" y="2575865"/>
            <a:ext cx="242316" cy="3621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2800"/>
              <a:buFont typeface="Montserrat"/>
              <a:buNone/>
            </a:pPr>
            <a:r>
              <a:rPr b="1" i="0" lang="en-US" sz="28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9"/>
          <p:cNvSpPr txBox="1"/>
          <p:nvPr/>
        </p:nvSpPr>
        <p:spPr>
          <a:xfrm>
            <a:off x="8152790" y="2975458"/>
            <a:ext cx="657454" cy="3054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900"/>
              <a:buFont typeface="Montserrat"/>
              <a:buNone/>
            </a:pPr>
            <a:r>
              <a:rPr b="0" i="0" lang="en-US" sz="9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Condições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900"/>
              <a:buFont typeface="Montserrat"/>
              <a:buNone/>
            </a:pPr>
            <a:r>
              <a:rPr b="0" i="0" lang="en-US" sz="9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Principais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204" name="Google Shape;204;p9"/>
          <p:cNvPicPr preferRelativeResize="0"/>
          <p:nvPr/>
        </p:nvPicPr>
        <p:blipFill rotWithShape="1">
          <a:blip r:embed="rId9">
            <a:alphaModFix/>
          </a:blip>
          <a:srcRect b="0" l="-10" r="-10" t="0"/>
          <a:stretch/>
        </p:blipFill>
        <p:spPr>
          <a:xfrm>
            <a:off x="9622231" y="1399946"/>
            <a:ext cx="1998878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9"/>
          <p:cNvSpPr/>
          <p:nvPr/>
        </p:nvSpPr>
        <p:spPr>
          <a:xfrm>
            <a:off x="10393070" y="2041855"/>
            <a:ext cx="457200" cy="457200"/>
          </a:xfrm>
          <a:prstGeom prst="ellipse">
            <a:avLst/>
          </a:prstGeom>
          <a:solidFill>
            <a:srgbClr val="7A8F7E">
              <a:alpha val="10196"/>
            </a:srgbClr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06" name="Google Shape;206;p9"/>
          <p:cNvPicPr preferRelativeResize="0"/>
          <p:nvPr/>
        </p:nvPicPr>
        <p:blipFill rotWithShape="1">
          <a:blip r:embed="rId10">
            <a:alphaModFix/>
          </a:blip>
          <a:srcRect b="0" l="-80" r="-80" t="0"/>
          <a:stretch/>
        </p:blipFill>
        <p:spPr>
          <a:xfrm>
            <a:off x="10478110" y="2156155"/>
            <a:ext cx="286207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9"/>
          <p:cNvSpPr txBox="1"/>
          <p:nvPr/>
        </p:nvSpPr>
        <p:spPr>
          <a:xfrm>
            <a:off x="10509199" y="2575865"/>
            <a:ext cx="225857" cy="3621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2800"/>
              <a:buFont typeface="Montserrat"/>
              <a:buNone/>
            </a:pPr>
            <a:r>
              <a:rPr b="1" i="0" lang="en-US" sz="28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9"/>
          <p:cNvSpPr txBox="1"/>
          <p:nvPr/>
        </p:nvSpPr>
        <p:spPr>
          <a:xfrm>
            <a:off x="10212934" y="2975458"/>
            <a:ext cx="819302" cy="3054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900"/>
              <a:buFont typeface="Montserrat"/>
              <a:buNone/>
            </a:pPr>
            <a:r>
              <a:rPr b="0" i="0" lang="en-US" sz="9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Comunidade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900"/>
              <a:buFont typeface="Montserrat"/>
              <a:buNone/>
            </a:pPr>
            <a:r>
              <a:rPr b="0" i="0" lang="en-US" sz="9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para Acolher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209" name="Google Shape;209;p9"/>
          <p:cNvPicPr preferRelativeResize="0"/>
          <p:nvPr/>
        </p:nvPicPr>
        <p:blipFill rotWithShape="1">
          <a:blip r:embed="rId7">
            <a:alphaModFix/>
          </a:blip>
          <a:srcRect b="-9" l="0" r="0" t="-9"/>
          <a:stretch/>
        </p:blipFill>
        <p:spPr>
          <a:xfrm>
            <a:off x="7480706" y="4058107"/>
            <a:ext cx="1997964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9"/>
          <p:cNvSpPr/>
          <p:nvPr/>
        </p:nvSpPr>
        <p:spPr>
          <a:xfrm>
            <a:off x="8251546" y="4700016"/>
            <a:ext cx="457200" cy="457200"/>
          </a:xfrm>
          <a:prstGeom prst="ellipse">
            <a:avLst/>
          </a:prstGeom>
          <a:solidFill>
            <a:srgbClr val="7A8F7E">
              <a:alpha val="10196"/>
            </a:srgbClr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11" name="Google Shape;211;p9"/>
          <p:cNvPicPr preferRelativeResize="0"/>
          <p:nvPr/>
        </p:nvPicPr>
        <p:blipFill rotWithShape="1">
          <a:blip r:embed="rId11">
            <a:alphaModFix/>
          </a:blip>
          <a:srcRect b="0" l="-80" r="-80" t="0"/>
          <a:stretch/>
        </p:blipFill>
        <p:spPr>
          <a:xfrm>
            <a:off x="8337499" y="4814316"/>
            <a:ext cx="286207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9"/>
          <p:cNvSpPr txBox="1"/>
          <p:nvPr/>
        </p:nvSpPr>
        <p:spPr>
          <a:xfrm>
            <a:off x="8004658" y="5233111"/>
            <a:ext cx="952805" cy="3621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2800"/>
              <a:buFont typeface="Montserrat"/>
              <a:buNone/>
            </a:pPr>
            <a:r>
              <a:rPr b="1" i="0" lang="en-US" sz="28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100%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9"/>
          <p:cNvSpPr txBox="1"/>
          <p:nvPr/>
        </p:nvSpPr>
        <p:spPr>
          <a:xfrm>
            <a:off x="8208569" y="5632704"/>
            <a:ext cx="553212" cy="3054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900"/>
              <a:buFont typeface="Montserrat"/>
              <a:buNone/>
            </a:pPr>
            <a:r>
              <a:rPr b="0" i="0" lang="en-US" sz="9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Foco em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900"/>
              <a:buFont typeface="Montserrat"/>
              <a:buNone/>
            </a:pPr>
            <a:r>
              <a:rPr b="0" i="0" lang="en-US" sz="9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Inclusão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214" name="Google Shape;214;p9"/>
          <p:cNvPicPr preferRelativeResize="0"/>
          <p:nvPr/>
        </p:nvPicPr>
        <p:blipFill rotWithShape="1">
          <a:blip r:embed="rId9">
            <a:alphaModFix/>
          </a:blip>
          <a:srcRect b="0" l="-10" r="-10" t="0"/>
          <a:stretch/>
        </p:blipFill>
        <p:spPr>
          <a:xfrm>
            <a:off x="9622231" y="4058107"/>
            <a:ext cx="1998878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9"/>
          <p:cNvSpPr/>
          <p:nvPr/>
        </p:nvSpPr>
        <p:spPr>
          <a:xfrm>
            <a:off x="10393070" y="4700016"/>
            <a:ext cx="457200" cy="457200"/>
          </a:xfrm>
          <a:prstGeom prst="ellipse">
            <a:avLst/>
          </a:prstGeom>
          <a:solidFill>
            <a:srgbClr val="7A8F7E">
              <a:alpha val="10196"/>
            </a:srgbClr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16" name="Google Shape;216;p9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0507370" y="4814316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9"/>
          <p:cNvSpPr txBox="1"/>
          <p:nvPr/>
        </p:nvSpPr>
        <p:spPr>
          <a:xfrm>
            <a:off x="10491826" y="5233111"/>
            <a:ext cx="267005" cy="3621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2800"/>
              <a:buFont typeface="Montserrat"/>
              <a:buNone/>
            </a:pPr>
            <a:r>
              <a:rPr b="1" i="0" lang="en-US" sz="28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∞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9"/>
          <p:cNvSpPr txBox="1"/>
          <p:nvPr/>
        </p:nvSpPr>
        <p:spPr>
          <a:xfrm>
            <a:off x="10196474" y="5632704"/>
            <a:ext cx="857707" cy="3054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900"/>
              <a:buFont typeface="Montserrat"/>
              <a:buNone/>
            </a:pPr>
            <a:r>
              <a:rPr b="0" i="0" lang="en-US" sz="9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Amor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900"/>
              <a:buFont typeface="Montserrat"/>
              <a:buNone/>
            </a:pPr>
            <a:r>
              <a:rPr b="0" i="0" lang="en-US" sz="9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Incondicional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219" name="Google Shape;219;p9"/>
          <p:cNvPicPr preferRelativeResize="0"/>
          <p:nvPr/>
        </p:nvPicPr>
        <p:blipFill rotWithShape="1">
          <a:blip r:embed="rId13">
            <a:alphaModFix/>
          </a:blip>
          <a:srcRect b="0" l="-6" r="-6" t="0"/>
          <a:stretch/>
        </p:blipFill>
        <p:spPr>
          <a:xfrm>
            <a:off x="571500" y="1399946"/>
            <a:ext cx="6623914" cy="430499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9"/>
          <p:cNvSpPr/>
          <p:nvPr/>
        </p:nvSpPr>
        <p:spPr>
          <a:xfrm>
            <a:off x="828446" y="2286000"/>
            <a:ext cx="6115507" cy="19202"/>
          </a:xfrm>
          <a:prstGeom prst="rect">
            <a:avLst/>
          </a:prstGeom>
          <a:solidFill>
            <a:srgbClr val="7A8F7E">
              <a:alpha val="10196"/>
            </a:srgbClr>
          </a:solidFill>
          <a:ln cap="flat" cmpd="sng" w="12700">
            <a:solidFill>
              <a:srgbClr val="7A8F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21" name="Google Shape;221;p9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28446" y="1662379"/>
            <a:ext cx="476402" cy="4764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22" name="Google Shape;222;p9"/>
          <p:cNvPicPr preferRelativeResize="0"/>
          <p:nvPr/>
        </p:nvPicPr>
        <p:blipFill rotWithShape="1">
          <a:blip r:embed="rId15">
            <a:alphaModFix/>
          </a:blip>
          <a:srcRect b="0" l="-80" r="-80" t="0"/>
          <a:stretch/>
        </p:blipFill>
        <p:spPr>
          <a:xfrm>
            <a:off x="923544" y="1785823"/>
            <a:ext cx="286207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9"/>
          <p:cNvSpPr txBox="1"/>
          <p:nvPr/>
        </p:nvSpPr>
        <p:spPr>
          <a:xfrm>
            <a:off x="1495044" y="1657807"/>
            <a:ext cx="3639312" cy="2770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800"/>
              <a:buFont typeface="Montserrat"/>
              <a:buNone/>
            </a:pPr>
            <a:r>
              <a:rPr b="1" i="0" lang="en-US" sz="18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Despreparo da Igreja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9"/>
          <p:cNvSpPr txBox="1"/>
          <p:nvPr/>
        </p:nvSpPr>
        <p:spPr>
          <a:xfrm>
            <a:off x="1495044" y="1971446"/>
            <a:ext cx="4299509" cy="1719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1000"/>
              <a:buFont typeface="Montserrat"/>
              <a:buNone/>
            </a:pPr>
            <a:r>
              <a:rPr b="0" i="0" lang="en-US" sz="10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O problema não é a presença, é a falta de acolhimento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9"/>
          <p:cNvSpPr/>
          <p:nvPr/>
        </p:nvSpPr>
        <p:spPr>
          <a:xfrm>
            <a:off x="828446" y="2447849"/>
            <a:ext cx="6115507" cy="942746"/>
          </a:xfrm>
          <a:prstGeom prst="roundRect">
            <a:avLst>
              <a:gd fmla="val 23514" name="adj"/>
            </a:avLst>
          </a:prstGeom>
          <a:solidFill>
            <a:srgbClr val="7A8F7E">
              <a:alpha val="509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9"/>
          <p:cNvSpPr/>
          <p:nvPr/>
        </p:nvSpPr>
        <p:spPr>
          <a:xfrm>
            <a:off x="828446" y="2447849"/>
            <a:ext cx="57607" cy="942746"/>
          </a:xfrm>
          <a:prstGeom prst="roundRect">
            <a:avLst>
              <a:gd fmla="val 384802" name="adj"/>
            </a:avLst>
          </a:prstGeom>
          <a:solidFill>
            <a:srgbClr val="7A8F7E"/>
          </a:solidFill>
          <a:ln cap="flat" cmpd="sng" w="12700">
            <a:solidFill>
              <a:srgbClr val="7A8F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27" name="Google Shape;227;p9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123798" y="2816352"/>
            <a:ext cx="190195" cy="19019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9"/>
          <p:cNvSpPr txBox="1"/>
          <p:nvPr/>
        </p:nvSpPr>
        <p:spPr>
          <a:xfrm>
            <a:off x="1505102" y="2702966"/>
            <a:ext cx="5248656" cy="42885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A8F7E"/>
              </a:buClr>
              <a:buSzPts val="1200"/>
              <a:buFont typeface="Montserrat"/>
              <a:buNone/>
            </a:pPr>
            <a:r>
              <a:rPr b="1" i="0" lang="en-US" sz="1200" u="none" cap="none" strike="noStrike">
                <a:solidFill>
                  <a:srgbClr val="7A8F7E"/>
                </a:solidFill>
                <a:latin typeface="Montserrat"/>
                <a:ea typeface="Montserrat"/>
                <a:cs typeface="Montserrat"/>
                <a:sym typeface="Montserrat"/>
              </a:rPr>
              <a:t>Autismo, PHDA e POD</a:t>
            </a:r>
            <a:r>
              <a:rPr b="0" i="0" lang="en-US" sz="12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 já estão </a:t>
            </a:r>
            <a:r>
              <a:rPr b="1" i="0" lang="en-US" sz="1200" u="none" cap="none" strike="noStrike">
                <a:solidFill>
                  <a:srgbClr val="7A8F7E"/>
                </a:solidFill>
                <a:latin typeface="Montserrat"/>
                <a:ea typeface="Montserrat"/>
                <a:cs typeface="Montserrat"/>
                <a:sym typeface="Montserrat"/>
              </a:rPr>
              <a:t>dentro da igreja</a:t>
            </a:r>
            <a:r>
              <a:rPr b="0" i="0" lang="en-US" sz="12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. São condições neurodesenvolvimentais presentes em nossas comunidades. 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9"/>
          <p:cNvSpPr/>
          <p:nvPr/>
        </p:nvSpPr>
        <p:spPr>
          <a:xfrm>
            <a:off x="828446" y="3480206"/>
            <a:ext cx="6115507" cy="942746"/>
          </a:xfrm>
          <a:prstGeom prst="roundRect">
            <a:avLst>
              <a:gd fmla="val 23514" name="adj"/>
            </a:avLst>
          </a:prstGeom>
          <a:solidFill>
            <a:srgbClr val="7A8F7E">
              <a:alpha val="509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9"/>
          <p:cNvSpPr/>
          <p:nvPr/>
        </p:nvSpPr>
        <p:spPr>
          <a:xfrm>
            <a:off x="828446" y="3480206"/>
            <a:ext cx="57607" cy="942746"/>
          </a:xfrm>
          <a:prstGeom prst="roundRect">
            <a:avLst>
              <a:gd fmla="val 384802" name="adj"/>
            </a:avLst>
          </a:prstGeom>
          <a:solidFill>
            <a:srgbClr val="7A8F7E"/>
          </a:solidFill>
          <a:ln cap="flat" cmpd="sng" w="12700">
            <a:solidFill>
              <a:srgbClr val="7A8F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31" name="Google Shape;231;p9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123798" y="3847795"/>
            <a:ext cx="190195" cy="190195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9"/>
          <p:cNvSpPr txBox="1"/>
          <p:nvPr/>
        </p:nvSpPr>
        <p:spPr>
          <a:xfrm>
            <a:off x="1505102" y="3734410"/>
            <a:ext cx="5248656" cy="42885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200"/>
              <a:buFont typeface="Montserrat"/>
              <a:buNone/>
            </a:pPr>
            <a:r>
              <a:rPr b="0" i="0" lang="en-US" sz="12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 O </a:t>
            </a:r>
            <a:r>
              <a:rPr b="1" i="0" lang="en-US" sz="1200" u="none" cap="none" strike="noStrike">
                <a:solidFill>
                  <a:srgbClr val="7A8F7E"/>
                </a:solidFill>
                <a:latin typeface="Montserrat"/>
                <a:ea typeface="Montserrat"/>
                <a:cs typeface="Montserrat"/>
                <a:sym typeface="Montserrat"/>
              </a:rPr>
              <a:t>problema não é a presença</a:t>
            </a:r>
            <a:r>
              <a:rPr b="0" i="0" lang="en-US" sz="12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 dessas crianças. É o </a:t>
            </a:r>
            <a:r>
              <a:rPr b="1" i="0" lang="en-US" sz="1200" u="none" cap="none" strike="noStrike">
                <a:solidFill>
                  <a:srgbClr val="7A8F7E"/>
                </a:solidFill>
                <a:latin typeface="Montserrat"/>
                <a:ea typeface="Montserrat"/>
                <a:cs typeface="Montserrat"/>
                <a:sym typeface="Montserrat"/>
              </a:rPr>
              <a:t>despreparo da igreja</a:t>
            </a:r>
            <a:r>
              <a:rPr b="0" i="0" lang="en-US" sz="12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 para recebê-las adequadamente. 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9"/>
          <p:cNvSpPr/>
          <p:nvPr/>
        </p:nvSpPr>
        <p:spPr>
          <a:xfrm>
            <a:off x="828446" y="4511650"/>
            <a:ext cx="6115507" cy="942746"/>
          </a:xfrm>
          <a:prstGeom prst="roundRect">
            <a:avLst>
              <a:gd fmla="val 23514" name="adj"/>
            </a:avLst>
          </a:prstGeom>
          <a:solidFill>
            <a:srgbClr val="7A8F7E">
              <a:alpha val="509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9"/>
          <p:cNvSpPr/>
          <p:nvPr/>
        </p:nvSpPr>
        <p:spPr>
          <a:xfrm>
            <a:off x="828446" y="4511650"/>
            <a:ext cx="57607" cy="942746"/>
          </a:xfrm>
          <a:prstGeom prst="roundRect">
            <a:avLst>
              <a:gd fmla="val 384802" name="adj"/>
            </a:avLst>
          </a:prstGeom>
          <a:solidFill>
            <a:srgbClr val="7A8F7E"/>
          </a:solidFill>
          <a:ln cap="flat" cmpd="sng" w="12700">
            <a:solidFill>
              <a:srgbClr val="7A8F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35" name="Google Shape;235;p9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123798" y="4880153"/>
            <a:ext cx="190195" cy="19019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9"/>
          <p:cNvSpPr txBox="1"/>
          <p:nvPr/>
        </p:nvSpPr>
        <p:spPr>
          <a:xfrm>
            <a:off x="1505102" y="4766767"/>
            <a:ext cx="5248656" cy="42885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A8F7E"/>
              </a:buClr>
              <a:buSzPts val="1200"/>
              <a:buFont typeface="Montserrat"/>
              <a:buNone/>
            </a:pPr>
            <a:r>
              <a:rPr b="1" i="0" lang="en-US" sz="1200" u="none" cap="none" strike="noStrike">
                <a:solidFill>
                  <a:srgbClr val="7A8F7E"/>
                </a:solidFill>
                <a:latin typeface="Montserrat"/>
                <a:ea typeface="Montserrat"/>
                <a:cs typeface="Montserrat"/>
                <a:sym typeface="Montserrat"/>
              </a:rPr>
              <a:t>Pais que se sentem julgados</a:t>
            </a:r>
            <a:r>
              <a:rPr b="0" i="0" lang="en-US" sz="12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, não acolhidos. A maior dor não é o diagnóstico, é o </a:t>
            </a:r>
            <a:r>
              <a:rPr b="1" i="0" lang="en-US" sz="1200" u="none" cap="none" strike="noStrike">
                <a:solidFill>
                  <a:srgbClr val="7A8F7E"/>
                </a:solidFill>
                <a:latin typeface="Montserrat"/>
                <a:ea typeface="Montserrat"/>
                <a:cs typeface="Montserrat"/>
                <a:sym typeface="Montserrat"/>
              </a:rPr>
              <a:t>julgamento</a:t>
            </a:r>
            <a:r>
              <a:rPr b="0" i="0" lang="en-US" sz="12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237" name="Google Shape;237;p9"/>
          <p:cNvPicPr preferRelativeResize="0"/>
          <p:nvPr/>
        </p:nvPicPr>
        <p:blipFill rotWithShape="1">
          <a:blip r:embed="rId19">
            <a:alphaModFix/>
          </a:blip>
          <a:srcRect b="0" l="-200" r="-200" t="0"/>
          <a:stretch/>
        </p:blipFill>
        <p:spPr>
          <a:xfrm>
            <a:off x="0" y="0"/>
            <a:ext cx="12191695" cy="75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1E8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1E8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0"/>
          <p:cNvSpPr txBox="1"/>
          <p:nvPr/>
        </p:nvSpPr>
        <p:spPr>
          <a:xfrm>
            <a:off x="9411005" y="5967374"/>
            <a:ext cx="1457554" cy="210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300"/>
              <a:buFont typeface="Montserrat"/>
              <a:buNone/>
            </a:pPr>
            <a:r>
              <a:rPr b="1" i="0" lang="en-US" sz="13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Dani Noronha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0"/>
          <p:cNvSpPr txBox="1"/>
          <p:nvPr/>
        </p:nvSpPr>
        <p:spPr>
          <a:xfrm>
            <a:off x="9411005" y="6195974"/>
            <a:ext cx="1457554" cy="1719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7A8F7E"/>
              </a:buClr>
              <a:buSzPts val="1000"/>
              <a:buFont typeface="Montserrat"/>
              <a:buNone/>
            </a:pPr>
            <a:r>
              <a:rPr b="0" i="0" lang="en-US" sz="1000" u="none" cap="none" strike="noStrike">
                <a:solidFill>
                  <a:srgbClr val="7A8F7E"/>
                </a:solidFill>
                <a:latin typeface="Montserrat"/>
                <a:ea typeface="Montserrat"/>
                <a:cs typeface="Montserrat"/>
                <a:sym typeface="Montserrat"/>
              </a:rPr>
              <a:t>Neuropsicopedagoga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247" name="Google Shape;24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01146" y="5857646"/>
            <a:ext cx="619049" cy="6190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48" name="Google Shape;248;p10"/>
          <p:cNvPicPr preferRelativeResize="0"/>
          <p:nvPr/>
        </p:nvPicPr>
        <p:blipFill rotWithShape="1">
          <a:blip r:embed="rId4">
            <a:alphaModFix amt="3000"/>
          </a:blip>
          <a:srcRect b="0" l="0" r="0" t="0"/>
          <a:stretch/>
        </p:blipFill>
        <p:spPr>
          <a:xfrm>
            <a:off x="4190695" y="1524305"/>
            <a:ext cx="485546" cy="181051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0"/>
          <p:cNvSpPr/>
          <p:nvPr/>
        </p:nvSpPr>
        <p:spPr>
          <a:xfrm>
            <a:off x="571500" y="1019556"/>
            <a:ext cx="11048695" cy="19202"/>
          </a:xfrm>
          <a:prstGeom prst="rect">
            <a:avLst/>
          </a:prstGeom>
          <a:solidFill>
            <a:srgbClr val="7A8F7E"/>
          </a:solidFill>
          <a:ln cap="flat" cmpd="sng" w="12700">
            <a:solidFill>
              <a:srgbClr val="7A8F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0"/>
          <p:cNvSpPr txBox="1"/>
          <p:nvPr/>
        </p:nvSpPr>
        <p:spPr>
          <a:xfrm>
            <a:off x="571500" y="381305"/>
            <a:ext cx="6201461" cy="49560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A8F7E"/>
              </a:buClr>
              <a:buSzPts val="3100"/>
              <a:buFont typeface="Merriweather"/>
              <a:buNone/>
            </a:pPr>
            <a:r>
              <a:rPr b="1" i="0" lang="en-US" sz="3100" u="none" cap="none" strike="noStrike">
                <a:solidFill>
                  <a:srgbClr val="7A8F7E"/>
                </a:solidFill>
                <a:latin typeface="Merriweather"/>
                <a:ea typeface="Merriweather"/>
                <a:cs typeface="Merriweather"/>
                <a:sym typeface="Merriweather"/>
              </a:rPr>
              <a:t>MUDANÇA</a:t>
            </a:r>
            <a:r>
              <a:rPr b="1" i="0" lang="en-US" sz="3100" u="none" cap="none" strike="noStrike">
                <a:solidFill>
                  <a:srgbClr val="2C3E2D"/>
                </a:solidFill>
                <a:latin typeface="Merriweather"/>
                <a:ea typeface="Merriweather"/>
                <a:cs typeface="Merriweather"/>
                <a:sym typeface="Merriweather"/>
              </a:rPr>
              <a:t> DE </a:t>
            </a:r>
            <a:r>
              <a:rPr b="1" i="0" lang="en-US" sz="3100" u="none" cap="none" strike="noStrike">
                <a:solidFill>
                  <a:srgbClr val="7A8F7E"/>
                </a:solidFill>
                <a:latin typeface="Merriweather"/>
                <a:ea typeface="Merriweather"/>
                <a:cs typeface="Merriweather"/>
                <a:sym typeface="Merriweather"/>
              </a:rPr>
              <a:t>MENTALIDADE</a:t>
            </a:r>
            <a:endParaRPr b="0" i="0" sz="3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0"/>
          <p:cNvSpPr/>
          <p:nvPr/>
        </p:nvSpPr>
        <p:spPr>
          <a:xfrm>
            <a:off x="571500" y="1419149"/>
            <a:ext cx="418795" cy="418795"/>
          </a:xfrm>
          <a:prstGeom prst="ellipse">
            <a:avLst/>
          </a:prstGeom>
          <a:solidFill>
            <a:srgbClr val="E74C3C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52" name="Google Shape;252;p10"/>
          <p:cNvPicPr preferRelativeResize="0"/>
          <p:nvPr/>
        </p:nvPicPr>
        <p:blipFill rotWithShape="1">
          <a:blip r:embed="rId5">
            <a:alphaModFix/>
          </a:blip>
          <a:srcRect b="0" l="-1528" r="-1528" t="0"/>
          <a:stretch/>
        </p:blipFill>
        <p:spPr>
          <a:xfrm>
            <a:off x="700430" y="1524305"/>
            <a:ext cx="161849" cy="209398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0"/>
          <p:cNvSpPr txBox="1"/>
          <p:nvPr/>
        </p:nvSpPr>
        <p:spPr>
          <a:xfrm>
            <a:off x="1133856" y="1490472"/>
            <a:ext cx="4153205" cy="2770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800"/>
              <a:buFont typeface="Montserrat"/>
              <a:buNone/>
            </a:pPr>
            <a:r>
              <a:rPr b="1" i="0" lang="en-US" sz="18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MITOS E JULGAMENTOS COMUNS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0"/>
          <p:cNvSpPr/>
          <p:nvPr/>
        </p:nvSpPr>
        <p:spPr>
          <a:xfrm>
            <a:off x="571500" y="2124151"/>
            <a:ext cx="2695651" cy="619049"/>
          </a:xfrm>
          <a:prstGeom prst="roundRect">
            <a:avLst>
              <a:gd fmla="val 54539" name="adj"/>
            </a:avLst>
          </a:prstGeom>
          <a:solidFill>
            <a:srgbClr val="FFFFFF">
              <a:alpha val="94901"/>
            </a:srgbClr>
          </a:solidFill>
          <a:ln cap="flat" cmpd="sng" w="12700">
            <a:solidFill>
              <a:srgbClr val="E74C3C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16200000" dist="38100">
              <a:srgbClr val="000000">
                <a:alpha val="5098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0"/>
          <p:cNvSpPr txBox="1"/>
          <p:nvPr/>
        </p:nvSpPr>
        <p:spPr>
          <a:xfrm>
            <a:off x="1143000" y="2341778"/>
            <a:ext cx="1576426" cy="191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200"/>
              <a:buFont typeface="Montserrat"/>
              <a:buNone/>
            </a:pPr>
            <a:r>
              <a:rPr b="0" i="0" lang="en-US" sz="12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"É falta de limite"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0"/>
          <p:cNvSpPr/>
          <p:nvPr/>
        </p:nvSpPr>
        <p:spPr>
          <a:xfrm>
            <a:off x="3416198" y="2124151"/>
            <a:ext cx="2695651" cy="619049"/>
          </a:xfrm>
          <a:prstGeom prst="roundRect">
            <a:avLst>
              <a:gd fmla="val 54539" name="adj"/>
            </a:avLst>
          </a:prstGeom>
          <a:solidFill>
            <a:srgbClr val="FFFFFF">
              <a:alpha val="94901"/>
            </a:srgbClr>
          </a:solidFill>
          <a:ln cap="flat" cmpd="sng" w="12700">
            <a:solidFill>
              <a:srgbClr val="E74C3C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16200000" dist="38100">
              <a:srgbClr val="000000">
                <a:alpha val="5098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0"/>
          <p:cNvSpPr txBox="1"/>
          <p:nvPr/>
        </p:nvSpPr>
        <p:spPr>
          <a:xfrm>
            <a:off x="3987698" y="2341778"/>
            <a:ext cx="1897380" cy="191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200"/>
              <a:buFont typeface="Montserrat"/>
              <a:buNone/>
            </a:pPr>
            <a:r>
              <a:rPr b="0" i="0" lang="en-US" sz="12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"Os pais não educam"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0"/>
          <p:cNvSpPr/>
          <p:nvPr/>
        </p:nvSpPr>
        <p:spPr>
          <a:xfrm>
            <a:off x="571500" y="2895905"/>
            <a:ext cx="2695651" cy="619049"/>
          </a:xfrm>
          <a:prstGeom prst="roundRect">
            <a:avLst>
              <a:gd fmla="val 54539" name="adj"/>
            </a:avLst>
          </a:prstGeom>
          <a:solidFill>
            <a:srgbClr val="FFFFFF">
              <a:alpha val="94901"/>
            </a:srgbClr>
          </a:solidFill>
          <a:ln cap="flat" cmpd="sng" w="12700">
            <a:solidFill>
              <a:srgbClr val="E74C3C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16200000" dist="38100">
              <a:srgbClr val="000000">
                <a:alpha val="5098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0"/>
          <p:cNvSpPr txBox="1"/>
          <p:nvPr/>
        </p:nvSpPr>
        <p:spPr>
          <a:xfrm>
            <a:off x="1143000" y="3113532"/>
            <a:ext cx="1927555" cy="191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200"/>
              <a:buFont typeface="Montserrat"/>
              <a:buNone/>
            </a:pPr>
            <a:r>
              <a:rPr b="0" i="0" lang="en-US" sz="12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"É falta de disciplina"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0"/>
          <p:cNvSpPr/>
          <p:nvPr/>
        </p:nvSpPr>
        <p:spPr>
          <a:xfrm>
            <a:off x="3416198" y="2895905"/>
            <a:ext cx="2695651" cy="619049"/>
          </a:xfrm>
          <a:prstGeom prst="roundRect">
            <a:avLst>
              <a:gd fmla="val 54539" name="adj"/>
            </a:avLst>
          </a:prstGeom>
          <a:solidFill>
            <a:srgbClr val="FFFFFF">
              <a:alpha val="94901"/>
            </a:srgbClr>
          </a:solidFill>
          <a:ln cap="flat" cmpd="sng" w="12700">
            <a:solidFill>
              <a:srgbClr val="E74C3C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16200000" dist="38100">
              <a:srgbClr val="000000">
                <a:alpha val="5098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0"/>
          <p:cNvSpPr txBox="1"/>
          <p:nvPr/>
        </p:nvSpPr>
        <p:spPr>
          <a:xfrm>
            <a:off x="3987698" y="3113532"/>
            <a:ext cx="1417320" cy="191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200"/>
              <a:buFont typeface="Montserrat"/>
              <a:buNone/>
            </a:pPr>
            <a:r>
              <a:rPr b="0" i="0" lang="en-US" sz="12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"É só uma fase"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0"/>
          <p:cNvSpPr/>
          <p:nvPr/>
        </p:nvSpPr>
        <p:spPr>
          <a:xfrm>
            <a:off x="571500" y="3666744"/>
            <a:ext cx="2695651" cy="619049"/>
          </a:xfrm>
          <a:prstGeom prst="roundRect">
            <a:avLst>
              <a:gd fmla="val 54539" name="adj"/>
            </a:avLst>
          </a:prstGeom>
          <a:solidFill>
            <a:srgbClr val="FFFFFF">
              <a:alpha val="94901"/>
            </a:srgbClr>
          </a:solidFill>
          <a:ln cap="flat" cmpd="sng" w="12700">
            <a:solidFill>
              <a:srgbClr val="E74C3C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16200000" dist="38100">
              <a:srgbClr val="000000">
                <a:alpha val="5098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10"/>
          <p:cNvSpPr txBox="1"/>
          <p:nvPr/>
        </p:nvSpPr>
        <p:spPr>
          <a:xfrm>
            <a:off x="1143000" y="3885286"/>
            <a:ext cx="1611173" cy="191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200"/>
              <a:buFont typeface="Montserrat"/>
              <a:buNone/>
            </a:pPr>
            <a:r>
              <a:rPr b="0" i="0" lang="en-US" sz="12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"É desobediência"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0"/>
          <p:cNvSpPr/>
          <p:nvPr/>
        </p:nvSpPr>
        <p:spPr>
          <a:xfrm>
            <a:off x="3416198" y="3666744"/>
            <a:ext cx="2695651" cy="619049"/>
          </a:xfrm>
          <a:prstGeom prst="roundRect">
            <a:avLst>
              <a:gd fmla="val 54539" name="adj"/>
            </a:avLst>
          </a:prstGeom>
          <a:solidFill>
            <a:srgbClr val="FFFFFF">
              <a:alpha val="94901"/>
            </a:srgbClr>
          </a:solidFill>
          <a:ln cap="flat" cmpd="sng" w="12700">
            <a:solidFill>
              <a:srgbClr val="E74C3C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16200000" dist="38100">
              <a:srgbClr val="000000">
                <a:alpha val="5098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0"/>
          <p:cNvSpPr txBox="1"/>
          <p:nvPr/>
        </p:nvSpPr>
        <p:spPr>
          <a:xfrm>
            <a:off x="3987698" y="3885286"/>
            <a:ext cx="737006" cy="191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200"/>
              <a:buFont typeface="Montserrat"/>
              <a:buNone/>
            </a:pPr>
            <a:r>
              <a:rPr b="0" i="0" lang="en-US" sz="12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"É birra"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0"/>
          <p:cNvSpPr/>
          <p:nvPr/>
        </p:nvSpPr>
        <p:spPr>
          <a:xfrm>
            <a:off x="571500" y="4438498"/>
            <a:ext cx="2695651" cy="619049"/>
          </a:xfrm>
          <a:prstGeom prst="roundRect">
            <a:avLst>
              <a:gd fmla="val 54539" name="adj"/>
            </a:avLst>
          </a:prstGeom>
          <a:solidFill>
            <a:srgbClr val="FFFFFF">
              <a:alpha val="94901"/>
            </a:srgbClr>
          </a:solidFill>
          <a:ln cap="flat" cmpd="sng" w="12700">
            <a:solidFill>
              <a:srgbClr val="E74C3C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16200000" dist="38100">
              <a:srgbClr val="000000">
                <a:alpha val="5098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0"/>
          <p:cNvSpPr txBox="1"/>
          <p:nvPr/>
        </p:nvSpPr>
        <p:spPr>
          <a:xfrm>
            <a:off x="1143000" y="4657039"/>
            <a:ext cx="1133856" cy="191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200"/>
              <a:buFont typeface="Montserrat"/>
              <a:buNone/>
            </a:pPr>
            <a:r>
              <a:rPr b="0" i="0" lang="en-US" sz="12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"É preguiça"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0"/>
          <p:cNvSpPr/>
          <p:nvPr/>
        </p:nvSpPr>
        <p:spPr>
          <a:xfrm>
            <a:off x="3416198" y="4438498"/>
            <a:ext cx="2695651" cy="619049"/>
          </a:xfrm>
          <a:prstGeom prst="roundRect">
            <a:avLst>
              <a:gd fmla="val 54539" name="adj"/>
            </a:avLst>
          </a:prstGeom>
          <a:solidFill>
            <a:srgbClr val="FFFFFF">
              <a:alpha val="94901"/>
            </a:srgbClr>
          </a:solidFill>
          <a:ln cap="flat" cmpd="sng" w="12700">
            <a:solidFill>
              <a:srgbClr val="E74C3C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16200000" dist="38100">
              <a:srgbClr val="000000">
                <a:alpha val="5098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0"/>
          <p:cNvSpPr txBox="1"/>
          <p:nvPr/>
        </p:nvSpPr>
        <p:spPr>
          <a:xfrm>
            <a:off x="3987698" y="4657039"/>
            <a:ext cx="1044245" cy="191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200"/>
              <a:buFont typeface="Montserrat"/>
              <a:buNone/>
            </a:pPr>
            <a:r>
              <a:rPr b="0" i="0" lang="en-US" sz="12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"É maldade"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0"/>
          <p:cNvSpPr/>
          <p:nvPr/>
        </p:nvSpPr>
        <p:spPr>
          <a:xfrm>
            <a:off x="571500" y="5210251"/>
            <a:ext cx="2695651" cy="619049"/>
          </a:xfrm>
          <a:prstGeom prst="roundRect">
            <a:avLst>
              <a:gd fmla="val 54539" name="adj"/>
            </a:avLst>
          </a:prstGeom>
          <a:solidFill>
            <a:srgbClr val="FFFFFF">
              <a:alpha val="94901"/>
            </a:srgbClr>
          </a:solidFill>
          <a:ln cap="flat" cmpd="sng" w="12700">
            <a:solidFill>
              <a:srgbClr val="E74C3C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16200000" dist="38100">
              <a:srgbClr val="000000">
                <a:alpha val="5098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10"/>
          <p:cNvSpPr txBox="1"/>
          <p:nvPr/>
        </p:nvSpPr>
        <p:spPr>
          <a:xfrm>
            <a:off x="1143000" y="5427878"/>
            <a:ext cx="1530706" cy="191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200"/>
              <a:buFont typeface="Montserrat"/>
              <a:buNone/>
            </a:pPr>
            <a:r>
              <a:rPr b="0" i="0" lang="en-US" sz="12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"É falta de Deus"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0"/>
          <p:cNvSpPr/>
          <p:nvPr/>
        </p:nvSpPr>
        <p:spPr>
          <a:xfrm>
            <a:off x="3416198" y="5210251"/>
            <a:ext cx="2695651" cy="619049"/>
          </a:xfrm>
          <a:prstGeom prst="roundRect">
            <a:avLst>
              <a:gd fmla="val 54539" name="adj"/>
            </a:avLst>
          </a:prstGeom>
          <a:solidFill>
            <a:srgbClr val="FFFFFF">
              <a:alpha val="94901"/>
            </a:srgbClr>
          </a:solidFill>
          <a:ln cap="flat" cmpd="sng" w="12700">
            <a:solidFill>
              <a:srgbClr val="E74C3C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16200000" dist="38100">
              <a:srgbClr val="000000">
                <a:alpha val="5098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0"/>
          <p:cNvSpPr txBox="1"/>
          <p:nvPr/>
        </p:nvSpPr>
        <p:spPr>
          <a:xfrm>
            <a:off x="3987698" y="5336438"/>
            <a:ext cx="1924812" cy="372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200"/>
              <a:buFont typeface="Montserrat"/>
              <a:buNone/>
            </a:pPr>
            <a:r>
              <a:rPr b="0" i="0" lang="en-US" sz="12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"Com mais oração resolve"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0"/>
          <p:cNvSpPr/>
          <p:nvPr/>
        </p:nvSpPr>
        <p:spPr>
          <a:xfrm>
            <a:off x="6585509" y="1419149"/>
            <a:ext cx="418795" cy="418795"/>
          </a:xfrm>
          <a:prstGeom prst="ellipse">
            <a:avLst/>
          </a:prstGeom>
          <a:solidFill>
            <a:srgbClr val="27AE60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75" name="Google Shape;275;p10"/>
          <p:cNvPicPr preferRelativeResize="0"/>
          <p:nvPr/>
        </p:nvPicPr>
        <p:blipFill rotWithShape="1">
          <a:blip r:embed="rId6">
            <a:alphaModFix/>
          </a:blip>
          <a:srcRect b="-600" l="0" r="0" t="-600"/>
          <a:stretch/>
        </p:blipFill>
        <p:spPr>
          <a:xfrm>
            <a:off x="6705295" y="1524305"/>
            <a:ext cx="181051" cy="209398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0"/>
          <p:cNvSpPr txBox="1"/>
          <p:nvPr/>
        </p:nvSpPr>
        <p:spPr>
          <a:xfrm>
            <a:off x="7147865" y="1490472"/>
            <a:ext cx="1476756" cy="2770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800"/>
              <a:buFont typeface="Montserrat"/>
              <a:buNone/>
            </a:pPr>
            <a:r>
              <a:rPr b="1" i="0" lang="en-US" sz="18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A VERDADE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0"/>
          <p:cNvSpPr/>
          <p:nvPr/>
        </p:nvSpPr>
        <p:spPr>
          <a:xfrm>
            <a:off x="6585509" y="2124151"/>
            <a:ext cx="5038344" cy="857707"/>
          </a:xfrm>
          <a:prstGeom prst="roundRect">
            <a:avLst>
              <a:gd fmla="val 28429" name="adj"/>
            </a:avLst>
          </a:prstGeom>
          <a:solidFill>
            <a:srgbClr val="FFFFFF">
              <a:alpha val="94901"/>
            </a:srgbClr>
          </a:solidFill>
          <a:ln cap="flat" cmpd="sng" w="12700">
            <a:solidFill>
              <a:srgbClr val="27AE60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16200000" dist="38100">
              <a:srgbClr val="000000">
                <a:alpha val="5098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0"/>
          <p:cNvSpPr txBox="1"/>
          <p:nvPr/>
        </p:nvSpPr>
        <p:spPr>
          <a:xfrm>
            <a:off x="7233818" y="2324405"/>
            <a:ext cx="4153205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7AE60"/>
              </a:buClr>
              <a:buSzPts val="1200"/>
              <a:buFont typeface="Montserrat"/>
              <a:buNone/>
            </a:pPr>
            <a:r>
              <a:rPr b="1" i="0" lang="en-US" sz="1200" u="none" cap="none" strike="noStrike">
                <a:solidFill>
                  <a:srgbClr val="27AE60"/>
                </a:solidFill>
                <a:latin typeface="Montserrat"/>
                <a:ea typeface="Montserrat"/>
                <a:cs typeface="Montserrat"/>
                <a:sym typeface="Montserrat"/>
              </a:rPr>
              <a:t>É neurodesenvolvimento</a:t>
            </a:r>
            <a:r>
              <a:rPr b="0" i="0" lang="en-US" sz="12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 - Condição neurológica, não escolha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0"/>
          <p:cNvSpPr/>
          <p:nvPr/>
        </p:nvSpPr>
        <p:spPr>
          <a:xfrm>
            <a:off x="6585509" y="3168396"/>
            <a:ext cx="5038344" cy="857707"/>
          </a:xfrm>
          <a:prstGeom prst="roundRect">
            <a:avLst>
              <a:gd fmla="val 28429" name="adj"/>
            </a:avLst>
          </a:prstGeom>
          <a:solidFill>
            <a:srgbClr val="FFFFFF">
              <a:alpha val="94901"/>
            </a:srgbClr>
          </a:solidFill>
          <a:ln cap="flat" cmpd="sng" w="12700">
            <a:solidFill>
              <a:srgbClr val="27AE60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16200000" dist="38100">
              <a:srgbClr val="000000">
                <a:alpha val="5098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0"/>
          <p:cNvSpPr txBox="1"/>
          <p:nvPr/>
        </p:nvSpPr>
        <p:spPr>
          <a:xfrm>
            <a:off x="7233818" y="3367735"/>
            <a:ext cx="4153205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7AE60"/>
              </a:buClr>
              <a:buSzPts val="1200"/>
              <a:buFont typeface="Montserrat"/>
              <a:buNone/>
            </a:pPr>
            <a:r>
              <a:rPr b="1" i="0" lang="en-US" sz="1200" u="none" cap="none" strike="noStrike">
                <a:solidFill>
                  <a:srgbClr val="27AE60"/>
                </a:solidFill>
                <a:latin typeface="Montserrat"/>
                <a:ea typeface="Montserrat"/>
                <a:cs typeface="Montserrat"/>
                <a:sym typeface="Montserrat"/>
              </a:rPr>
              <a:t>É dificuldade de regulação</a:t>
            </a:r>
            <a:r>
              <a:rPr b="0" i="0" lang="en-US" sz="12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 (atenção, emoção, comportamento)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0"/>
          <p:cNvSpPr/>
          <p:nvPr/>
        </p:nvSpPr>
        <p:spPr>
          <a:xfrm>
            <a:off x="6585509" y="4211726"/>
            <a:ext cx="5038344" cy="857707"/>
          </a:xfrm>
          <a:prstGeom prst="roundRect">
            <a:avLst>
              <a:gd fmla="val 28429" name="adj"/>
            </a:avLst>
          </a:prstGeom>
          <a:solidFill>
            <a:srgbClr val="FFFFFF">
              <a:alpha val="94901"/>
            </a:srgbClr>
          </a:solidFill>
          <a:ln cap="flat" cmpd="sng" w="12700">
            <a:solidFill>
              <a:srgbClr val="27AE60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16200000" dist="38100">
              <a:srgbClr val="000000">
                <a:alpha val="5098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0"/>
          <p:cNvSpPr txBox="1"/>
          <p:nvPr/>
        </p:nvSpPr>
        <p:spPr>
          <a:xfrm>
            <a:off x="7233818" y="4411980"/>
            <a:ext cx="4153205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7AE60"/>
              </a:buClr>
              <a:buSzPts val="1200"/>
              <a:buFont typeface="Montserrat"/>
              <a:buNone/>
            </a:pPr>
            <a:r>
              <a:rPr b="1" i="0" lang="en-US" sz="1200" u="none" cap="none" strike="noStrike">
                <a:solidFill>
                  <a:srgbClr val="27AE60"/>
                </a:solidFill>
                <a:latin typeface="Montserrat"/>
                <a:ea typeface="Montserrat"/>
                <a:cs typeface="Montserrat"/>
                <a:sym typeface="Montserrat"/>
              </a:rPr>
              <a:t>É um cérebro que funciona de forma diferente</a:t>
            </a:r>
            <a:r>
              <a:rPr b="0" i="0" lang="en-US" sz="12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 - Processamento distinto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0"/>
          <p:cNvSpPr/>
          <p:nvPr/>
        </p:nvSpPr>
        <p:spPr>
          <a:xfrm>
            <a:off x="6585509" y="5255971"/>
            <a:ext cx="5038344" cy="857707"/>
          </a:xfrm>
          <a:prstGeom prst="roundRect">
            <a:avLst>
              <a:gd fmla="val 28429" name="adj"/>
            </a:avLst>
          </a:prstGeom>
          <a:solidFill>
            <a:srgbClr val="FFFFFF">
              <a:alpha val="94901"/>
            </a:srgbClr>
          </a:solidFill>
          <a:ln cap="flat" cmpd="sng" w="12700">
            <a:solidFill>
              <a:srgbClr val="27AE60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16200000" dist="38100">
              <a:srgbClr val="000000">
                <a:alpha val="5098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0"/>
          <p:cNvSpPr txBox="1"/>
          <p:nvPr/>
        </p:nvSpPr>
        <p:spPr>
          <a:xfrm>
            <a:off x="7233818" y="5455310"/>
            <a:ext cx="4153205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7AE60"/>
              </a:buClr>
              <a:buSzPts val="1200"/>
              <a:buFont typeface="Montserrat"/>
              <a:buNone/>
            </a:pPr>
            <a:r>
              <a:rPr b="1" i="0" lang="en-US" sz="1200" u="none" cap="none" strike="noStrike">
                <a:solidFill>
                  <a:srgbClr val="27AE60"/>
                </a:solidFill>
                <a:latin typeface="Montserrat"/>
                <a:ea typeface="Montserrat"/>
                <a:cs typeface="Montserrat"/>
                <a:sym typeface="Montserrat"/>
              </a:rPr>
              <a:t>É uma criança que precisa de apoio</a:t>
            </a:r>
            <a:r>
              <a:rPr b="0" i="0" lang="en-US" sz="12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 — não de julgamento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285" name="Google Shape;285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80898" y="2321662"/>
            <a:ext cx="209398" cy="2093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86" name="Google Shape;286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626510" y="2321662"/>
            <a:ext cx="209398" cy="2093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87" name="Google Shape;287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80898" y="3093415"/>
            <a:ext cx="209398" cy="2093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88" name="Google Shape;288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626510" y="3093415"/>
            <a:ext cx="209398" cy="2093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89" name="Google Shape;289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80898" y="3865169"/>
            <a:ext cx="209398" cy="2093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90" name="Google Shape;290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626510" y="3865169"/>
            <a:ext cx="209398" cy="2093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91" name="Google Shape;291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80898" y="4636008"/>
            <a:ext cx="209398" cy="2093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92" name="Google Shape;292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626510" y="4636008"/>
            <a:ext cx="209398" cy="2093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93" name="Google Shape;293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80898" y="5407762"/>
            <a:ext cx="209398" cy="2093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94" name="Google Shape;294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626510" y="5407762"/>
            <a:ext cx="209398" cy="2093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95" name="Google Shape;295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843370" y="2431390"/>
            <a:ext cx="2286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96" name="Google Shape;296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843370" y="3475634"/>
            <a:ext cx="2286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97" name="Google Shape;297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843370" y="4519879"/>
            <a:ext cx="2286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98" name="Google Shape;298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843370" y="5563210"/>
            <a:ext cx="228600" cy="2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1E8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1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5F1E8"/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1"/>
          <p:cNvSpPr txBox="1"/>
          <p:nvPr/>
        </p:nvSpPr>
        <p:spPr>
          <a:xfrm>
            <a:off x="571500" y="6391656"/>
            <a:ext cx="3794760" cy="181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1100"/>
              <a:buFont typeface="Montserrat"/>
              <a:buNone/>
            </a:pPr>
            <a:r>
              <a:rPr b="0" i="0" lang="en-US" sz="11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Neuropsicopedagogia Clínica e Institucional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307" name="Google Shape;307;p11"/>
          <p:cNvPicPr preferRelativeResize="0"/>
          <p:nvPr/>
        </p:nvPicPr>
        <p:blipFill rotWithShape="1">
          <a:blip r:embed="rId3">
            <a:alphaModFix amt="3000"/>
          </a:blip>
          <a:srcRect b="0" l="0" r="0" t="0"/>
          <a:stretch/>
        </p:blipFill>
        <p:spPr>
          <a:xfrm>
            <a:off x="4190695" y="1524305"/>
            <a:ext cx="485546" cy="181051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11"/>
          <p:cNvSpPr/>
          <p:nvPr/>
        </p:nvSpPr>
        <p:spPr>
          <a:xfrm>
            <a:off x="571500" y="972007"/>
            <a:ext cx="11048695" cy="19202"/>
          </a:xfrm>
          <a:prstGeom prst="rect">
            <a:avLst/>
          </a:prstGeom>
          <a:solidFill>
            <a:srgbClr val="7A8F7E"/>
          </a:solidFill>
          <a:ln cap="flat" cmpd="sng" w="12700">
            <a:solidFill>
              <a:srgbClr val="7A8F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11"/>
          <p:cNvSpPr txBox="1"/>
          <p:nvPr/>
        </p:nvSpPr>
        <p:spPr>
          <a:xfrm>
            <a:off x="571500" y="381305"/>
            <a:ext cx="5094122" cy="448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A8F7E"/>
              </a:buClr>
              <a:buSzPts val="2800"/>
              <a:buFont typeface="Merriweather"/>
              <a:buNone/>
            </a:pPr>
            <a:r>
              <a:rPr b="1" i="0" lang="en-US" sz="2800" u="none" cap="none" strike="noStrike">
                <a:solidFill>
                  <a:srgbClr val="7A8F7E"/>
                </a:solidFill>
                <a:latin typeface="Merriweather"/>
                <a:ea typeface="Merriweather"/>
                <a:cs typeface="Merriweather"/>
                <a:sym typeface="Merriweather"/>
              </a:rPr>
              <a:t>O que é</a:t>
            </a:r>
            <a:r>
              <a:rPr b="1" i="0" lang="en-US" sz="2800" u="none" cap="none" strike="noStrike">
                <a:solidFill>
                  <a:srgbClr val="2C3E2D"/>
                </a:solidFill>
                <a:latin typeface="Merriweather"/>
                <a:ea typeface="Merriweather"/>
                <a:cs typeface="Merriweather"/>
                <a:sym typeface="Merriweather"/>
              </a:rPr>
              <a:t> Autismo (PEA) 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1"/>
          <p:cNvSpPr/>
          <p:nvPr/>
        </p:nvSpPr>
        <p:spPr>
          <a:xfrm>
            <a:off x="7810805" y="1371600"/>
            <a:ext cx="3810305" cy="4819802"/>
          </a:xfrm>
          <a:prstGeom prst="roundRect">
            <a:avLst>
              <a:gd fmla="val 2400" name="adj"/>
            </a:avLst>
          </a:prstGeom>
          <a:solidFill>
            <a:srgbClr val="7A8F7E">
              <a:alpha val="10196"/>
            </a:srgbClr>
          </a:solidFill>
          <a:ln cap="flat" cmpd="sng" w="25400">
            <a:solidFill>
              <a:srgbClr val="7A8F7E">
                <a:alpha val="30196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1"/>
          <p:cNvSpPr/>
          <p:nvPr/>
        </p:nvSpPr>
        <p:spPr>
          <a:xfrm>
            <a:off x="8115300" y="4269334"/>
            <a:ext cx="3200400" cy="743407"/>
          </a:xfrm>
          <a:prstGeom prst="roundRect">
            <a:avLst>
              <a:gd fmla="val 47308" name="adj"/>
            </a:avLst>
          </a:prstGeom>
          <a:solidFill>
            <a:srgbClr val="7A8F7E">
              <a:alpha val="18039"/>
            </a:srgbClr>
          </a:solidFill>
          <a:ln cap="flat" cmpd="sng" w="12700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312" name="Google Shape;312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49056" y="4526280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11"/>
          <p:cNvSpPr txBox="1"/>
          <p:nvPr/>
        </p:nvSpPr>
        <p:spPr>
          <a:xfrm>
            <a:off x="8820302" y="4269334"/>
            <a:ext cx="2162556" cy="74340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200"/>
              <a:buFont typeface="Montserrat"/>
              <a:buNone/>
            </a:pPr>
            <a:r>
              <a:rPr b="1" i="0" lang="en-US" sz="12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Condição neurológica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1"/>
          <p:cNvSpPr txBox="1"/>
          <p:nvPr/>
        </p:nvSpPr>
        <p:spPr>
          <a:xfrm>
            <a:off x="8064094" y="2617013"/>
            <a:ext cx="3310128" cy="3054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A8F7E"/>
              </a:buClr>
              <a:buSzPts val="1900"/>
              <a:buFont typeface="Montserrat"/>
              <a:buNone/>
            </a:pPr>
            <a:r>
              <a:rPr b="1" i="0" lang="en-US" sz="1900" u="none" cap="none" strike="noStrike">
                <a:solidFill>
                  <a:srgbClr val="7A8F7E"/>
                </a:solidFill>
                <a:latin typeface="Montserrat"/>
                <a:ea typeface="Montserrat"/>
                <a:cs typeface="Montserrat"/>
                <a:sym typeface="Montserrat"/>
              </a:rPr>
              <a:t>"Não é falta de limite.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1"/>
          <p:cNvSpPr txBox="1"/>
          <p:nvPr/>
        </p:nvSpPr>
        <p:spPr>
          <a:xfrm>
            <a:off x="8467344" y="3063240"/>
            <a:ext cx="2505456" cy="3054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A8F7E"/>
              </a:buClr>
              <a:buSzPts val="1900"/>
              <a:buFont typeface="Montserrat"/>
              <a:buNone/>
            </a:pPr>
            <a:r>
              <a:rPr b="1" i="0" lang="en-US" sz="1900" u="none" cap="none" strike="noStrike">
                <a:solidFill>
                  <a:srgbClr val="7A8F7E"/>
                </a:solidFill>
                <a:latin typeface="Montserrat"/>
                <a:ea typeface="Montserrat"/>
                <a:cs typeface="Montserrat"/>
                <a:sym typeface="Montserrat"/>
              </a:rPr>
              <a:t>Não é espiritual.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1"/>
          <p:cNvSpPr txBox="1"/>
          <p:nvPr/>
        </p:nvSpPr>
        <p:spPr>
          <a:xfrm>
            <a:off x="8554212" y="3508553"/>
            <a:ext cx="2324405" cy="3054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A8F7E"/>
              </a:buClr>
              <a:buSzPts val="1900"/>
              <a:buFont typeface="Montserrat"/>
              <a:buNone/>
            </a:pPr>
            <a:r>
              <a:rPr b="1" i="0" lang="en-US" sz="1900" u="none" cap="none" strike="noStrike">
                <a:solidFill>
                  <a:srgbClr val="7A8F7E"/>
                </a:solidFill>
                <a:latin typeface="Montserrat"/>
                <a:ea typeface="Montserrat"/>
                <a:cs typeface="Montserrat"/>
                <a:sym typeface="Montserrat"/>
              </a:rPr>
              <a:t>É neurológico."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317" name="Google Shape;317;p11"/>
          <p:cNvPicPr preferRelativeResize="0"/>
          <p:nvPr/>
        </p:nvPicPr>
        <p:blipFill rotWithShape="1">
          <a:blip r:embed="rId5">
            <a:alphaModFix/>
          </a:blip>
          <a:srcRect b="-2" l="0" r="0" t="-2"/>
          <a:stretch/>
        </p:blipFill>
        <p:spPr>
          <a:xfrm>
            <a:off x="571500" y="1371600"/>
            <a:ext cx="6858000" cy="4819802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11"/>
          <p:cNvSpPr/>
          <p:nvPr/>
        </p:nvSpPr>
        <p:spPr>
          <a:xfrm>
            <a:off x="972007" y="2581351"/>
            <a:ext cx="6057900" cy="9144"/>
          </a:xfrm>
          <a:prstGeom prst="rect">
            <a:avLst/>
          </a:prstGeom>
          <a:solidFill>
            <a:srgbClr val="7A8F7E">
              <a:alpha val="10196"/>
            </a:srgbClr>
          </a:solidFill>
          <a:ln cap="flat" cmpd="sng" w="12700">
            <a:solidFill>
              <a:srgbClr val="7A8F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319" name="Google Shape;319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72007" y="1723644"/>
            <a:ext cx="666598" cy="6665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20" name="Google Shape;320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52144" y="1904695"/>
            <a:ext cx="304495" cy="304495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11"/>
          <p:cNvSpPr txBox="1"/>
          <p:nvPr/>
        </p:nvSpPr>
        <p:spPr>
          <a:xfrm>
            <a:off x="1876349" y="1776679"/>
            <a:ext cx="3229661" cy="3054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900"/>
              <a:buFont typeface="Montserrat"/>
              <a:buNone/>
            </a:pPr>
            <a:r>
              <a:rPr b="1" i="0" lang="en-US" sz="19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O QUE É AUTISMO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1"/>
          <p:cNvSpPr txBox="1"/>
          <p:nvPr/>
        </p:nvSpPr>
        <p:spPr>
          <a:xfrm>
            <a:off x="1876349" y="2128723"/>
            <a:ext cx="3611880" cy="2103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5A6B5C"/>
              </a:buClr>
              <a:buSzPts val="1300"/>
              <a:buFont typeface="Montserrat"/>
              <a:buNone/>
            </a:pPr>
            <a:r>
              <a:rPr b="0" i="0" lang="en-US" sz="1300" u="none" cap="none" strike="noStrike">
                <a:solidFill>
                  <a:srgbClr val="5A6B5C"/>
                </a:solidFill>
                <a:latin typeface="Montserrat"/>
                <a:ea typeface="Montserrat"/>
                <a:cs typeface="Montserrat"/>
                <a:sym typeface="Montserrat"/>
              </a:rPr>
              <a:t>Transtorno do neurodesenvolvimento</a:t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1"/>
          <p:cNvSpPr txBox="1"/>
          <p:nvPr/>
        </p:nvSpPr>
        <p:spPr>
          <a:xfrm>
            <a:off x="972007" y="2924251"/>
            <a:ext cx="6057900" cy="60990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2C3E2D"/>
              </a:buClr>
              <a:buSzPts val="1500"/>
              <a:buFont typeface="Montserrat"/>
              <a:buNone/>
            </a:pPr>
            <a:r>
              <a:rPr b="1" i="0" lang="en-US" sz="15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PEA</a:t>
            </a:r>
            <a:r>
              <a:rPr b="0" i="0" lang="en-US" sz="1500" u="none" cap="none" strike="noStrike">
                <a:solidFill>
                  <a:srgbClr val="2C3E2D"/>
                </a:solidFill>
                <a:latin typeface="Montserrat"/>
                <a:ea typeface="Montserrat"/>
                <a:cs typeface="Montserrat"/>
                <a:sym typeface="Montserrat"/>
              </a:rPr>
              <a:t> é um transtorno do neurodesenvolvimento caracterizado por: 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11"/>
          <p:cNvSpPr/>
          <p:nvPr/>
        </p:nvSpPr>
        <p:spPr>
          <a:xfrm>
            <a:off x="972007" y="3819449"/>
            <a:ext cx="6057900" cy="543154"/>
          </a:xfrm>
          <a:prstGeom prst="roundRect">
            <a:avLst>
              <a:gd fmla="val 70884" name="adj"/>
            </a:avLst>
          </a:prstGeom>
          <a:solidFill>
            <a:srgbClr val="7A8F7E">
              <a:alpha val="588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11"/>
          <p:cNvSpPr/>
          <p:nvPr/>
        </p:nvSpPr>
        <p:spPr>
          <a:xfrm>
            <a:off x="972007" y="3819449"/>
            <a:ext cx="75895" cy="543154"/>
          </a:xfrm>
          <a:prstGeom prst="roundRect">
            <a:avLst>
              <a:gd fmla="val 507294" name="adj"/>
            </a:avLst>
          </a:prstGeom>
          <a:solidFill>
            <a:srgbClr val="7A8F7E"/>
          </a:solidFill>
          <a:ln cap="flat" cmpd="sng" w="12700">
            <a:solidFill>
              <a:srgbClr val="7A8F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326" name="Google Shape;326;p11"/>
          <p:cNvPicPr preferRelativeResize="0"/>
          <p:nvPr/>
        </p:nvPicPr>
        <p:blipFill rotWithShape="1">
          <a:blip r:embed="rId8">
            <a:alphaModFix/>
          </a:blip>
          <a:srcRect b="0" l="-1004" r="-1004" t="0"/>
          <a:stretch/>
        </p:blipFill>
        <p:spPr>
          <a:xfrm>
            <a:off x="1367028" y="3984041"/>
            <a:ext cx="267005" cy="209398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11"/>
          <p:cNvSpPr txBox="1"/>
          <p:nvPr/>
        </p:nvSpPr>
        <p:spPr>
          <a:xfrm>
            <a:off x="1904695" y="3972154"/>
            <a:ext cx="3930091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A8F7E"/>
              </a:buClr>
              <a:buSzPts val="1400"/>
              <a:buFont typeface="Montserrat"/>
              <a:buNone/>
            </a:pPr>
            <a:r>
              <a:rPr b="1" i="0" lang="en-US" sz="1400" u="none" cap="none" strike="noStrike">
                <a:solidFill>
                  <a:srgbClr val="7A8F7E"/>
                </a:solidFill>
                <a:latin typeface="Montserrat"/>
                <a:ea typeface="Montserrat"/>
                <a:cs typeface="Montserrat"/>
                <a:sym typeface="Montserrat"/>
              </a:rPr>
              <a:t>dificuldades na comunicação social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1"/>
          <p:cNvSpPr/>
          <p:nvPr/>
        </p:nvSpPr>
        <p:spPr>
          <a:xfrm>
            <a:off x="972007" y="4549140"/>
            <a:ext cx="6057900" cy="543154"/>
          </a:xfrm>
          <a:prstGeom prst="roundRect">
            <a:avLst>
              <a:gd fmla="val 70884" name="adj"/>
            </a:avLst>
          </a:prstGeom>
          <a:solidFill>
            <a:srgbClr val="7A8F7E">
              <a:alpha val="588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11"/>
          <p:cNvSpPr/>
          <p:nvPr/>
        </p:nvSpPr>
        <p:spPr>
          <a:xfrm>
            <a:off x="972007" y="4549140"/>
            <a:ext cx="75895" cy="543154"/>
          </a:xfrm>
          <a:prstGeom prst="roundRect">
            <a:avLst>
              <a:gd fmla="val 507294" name="adj"/>
            </a:avLst>
          </a:prstGeom>
          <a:solidFill>
            <a:srgbClr val="7A8F7E"/>
          </a:solidFill>
          <a:ln cap="flat" cmpd="sng" w="12700">
            <a:solidFill>
              <a:srgbClr val="7A8F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330" name="Google Shape;330;p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395374" y="4713732"/>
            <a:ext cx="209398" cy="209398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11"/>
          <p:cNvSpPr txBox="1"/>
          <p:nvPr/>
        </p:nvSpPr>
        <p:spPr>
          <a:xfrm>
            <a:off x="1904695" y="4701845"/>
            <a:ext cx="3377794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A8F7E"/>
              </a:buClr>
              <a:buSzPts val="1400"/>
              <a:buFont typeface="Montserrat"/>
              <a:buNone/>
            </a:pPr>
            <a:r>
              <a:rPr b="1" i="0" lang="en-US" sz="1400" u="none" cap="none" strike="noStrike">
                <a:solidFill>
                  <a:srgbClr val="7A8F7E"/>
                </a:solidFill>
                <a:latin typeface="Montserrat"/>
                <a:ea typeface="Montserrat"/>
                <a:cs typeface="Montserrat"/>
                <a:sym typeface="Montserrat"/>
              </a:rPr>
              <a:t>padrões restritos e repetitivos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1"/>
          <p:cNvSpPr/>
          <p:nvPr/>
        </p:nvSpPr>
        <p:spPr>
          <a:xfrm>
            <a:off x="972007" y="5278831"/>
            <a:ext cx="6057900" cy="543154"/>
          </a:xfrm>
          <a:prstGeom prst="roundRect">
            <a:avLst>
              <a:gd fmla="val 70884" name="adj"/>
            </a:avLst>
          </a:prstGeom>
          <a:solidFill>
            <a:srgbClr val="7A8F7E">
              <a:alpha val="588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11"/>
          <p:cNvSpPr/>
          <p:nvPr/>
        </p:nvSpPr>
        <p:spPr>
          <a:xfrm>
            <a:off x="972007" y="5278831"/>
            <a:ext cx="75895" cy="543154"/>
          </a:xfrm>
          <a:prstGeom prst="roundRect">
            <a:avLst>
              <a:gd fmla="val 507294" name="adj"/>
            </a:avLst>
          </a:prstGeom>
          <a:solidFill>
            <a:srgbClr val="7A8F7E"/>
          </a:solidFill>
          <a:ln cap="flat" cmpd="sng" w="12700">
            <a:solidFill>
              <a:srgbClr val="7A8F7E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334" name="Google Shape;334;p11"/>
          <p:cNvPicPr preferRelativeResize="0"/>
          <p:nvPr/>
        </p:nvPicPr>
        <p:blipFill rotWithShape="1">
          <a:blip r:embed="rId10">
            <a:alphaModFix/>
          </a:blip>
          <a:srcRect b="0" l="-461" r="-461" t="0"/>
          <a:stretch/>
        </p:blipFill>
        <p:spPr>
          <a:xfrm>
            <a:off x="1380744" y="5443423"/>
            <a:ext cx="237744" cy="209398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11"/>
          <p:cNvSpPr txBox="1"/>
          <p:nvPr/>
        </p:nvSpPr>
        <p:spPr>
          <a:xfrm>
            <a:off x="1904695" y="5430622"/>
            <a:ext cx="2346350" cy="2194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A8F7E"/>
              </a:buClr>
              <a:buSzPts val="1400"/>
              <a:buFont typeface="Montserrat"/>
              <a:buNone/>
            </a:pPr>
            <a:r>
              <a:rPr b="1" i="0" lang="en-US" sz="1400" u="none" cap="none" strike="noStrike">
                <a:solidFill>
                  <a:srgbClr val="7A8F7E"/>
                </a:solidFill>
                <a:latin typeface="Montserrat"/>
                <a:ea typeface="Montserrat"/>
                <a:cs typeface="Montserrat"/>
                <a:sym typeface="Montserrat"/>
              </a:rPr>
              <a:t>alterações sensoriais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336" name="Google Shape;336;p11"/>
          <p:cNvPicPr preferRelativeResize="0"/>
          <p:nvPr/>
        </p:nvPicPr>
        <p:blipFill rotWithShape="1">
          <a:blip r:embed="rId11">
            <a:alphaModFix amt="95000"/>
          </a:blip>
          <a:srcRect b="0" l="0" r="0" t="0"/>
          <a:stretch/>
        </p:blipFill>
        <p:spPr>
          <a:xfrm>
            <a:off x="10763402" y="6077102"/>
            <a:ext cx="1047902" cy="5431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